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3" r:id="rId3"/>
    <p:sldId id="284" r:id="rId4"/>
    <p:sldId id="277" r:id="rId5"/>
    <p:sldId id="278" r:id="rId6"/>
    <p:sldId id="279" r:id="rId7"/>
    <p:sldId id="280" r:id="rId8"/>
    <p:sldId id="281" r:id="rId9"/>
    <p:sldId id="282" r:id="rId10"/>
    <p:sldId id="259" r:id="rId11"/>
    <p:sldId id="260" r:id="rId12"/>
    <p:sldId id="264" r:id="rId13"/>
    <p:sldId id="261" r:id="rId14"/>
    <p:sldId id="287" r:id="rId15"/>
    <p:sldId id="285" r:id="rId16"/>
    <p:sldId id="286" r:id="rId17"/>
    <p:sldId id="263" r:id="rId18"/>
    <p:sldId id="265" r:id="rId19"/>
    <p:sldId id="266" r:id="rId20"/>
    <p:sldId id="275" r:id="rId21"/>
    <p:sldId id="267" r:id="rId22"/>
    <p:sldId id="276" r:id="rId23"/>
    <p:sldId id="290" r:id="rId24"/>
    <p:sldId id="289" r:id="rId25"/>
    <p:sldId id="291" r:id="rId26"/>
    <p:sldId id="292" r:id="rId27"/>
    <p:sldId id="288" r:id="rId2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2" d="100"/>
          <a:sy n="92" d="100"/>
        </p:scale>
        <p:origin x="816"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939157-49FC-484D-95F4-17958B7F0BB6}" type="doc">
      <dgm:prSet loTypeId="urn:microsoft.com/office/officeart/2005/8/layout/hierarchy2" loCatId="hierarchy" qsTypeId="urn:microsoft.com/office/officeart/2005/8/quickstyle/simple5" qsCatId="simple" csTypeId="urn:microsoft.com/office/officeart/2005/8/colors/accent1_2" csCatId="accent1" phldr="1"/>
      <dgm:spPr/>
      <dgm:t>
        <a:bodyPr/>
        <a:lstStyle/>
        <a:p>
          <a:endParaRPr lang="zh-CN" altLang="en-US"/>
        </a:p>
      </dgm:t>
    </dgm:pt>
    <dgm:pt modelId="{0FD7F753-253E-4CB5-A65B-A4EAFC23F0DE}">
      <dgm:prSet phldrT="[文本]">
        <dgm:style>
          <a:lnRef idx="0">
            <a:schemeClr val="accent6"/>
          </a:lnRef>
          <a:fillRef idx="3">
            <a:schemeClr val="accent6"/>
          </a:fillRef>
          <a:effectRef idx="3">
            <a:schemeClr val="accent6"/>
          </a:effectRef>
          <a:fontRef idx="minor">
            <a:schemeClr val="lt1"/>
          </a:fontRef>
        </dgm:style>
      </dgm:prSet>
      <dgm:spPr/>
      <dgm:t>
        <a:bodyPr/>
        <a:lstStyle/>
        <a:p>
          <a:r>
            <a:rPr lang="en-US" altLang="zh-CN" dirty="0" smtClean="0">
              <a:latin typeface="黑体" panose="02010609060101010101" pitchFamily="49" charset="-122"/>
              <a:ea typeface="黑体" panose="02010609060101010101" pitchFamily="49" charset="-122"/>
            </a:rPr>
            <a:t>CCD</a:t>
          </a:r>
          <a:endParaRPr lang="zh-CN" altLang="en-US" dirty="0">
            <a:latin typeface="黑体" panose="02010609060101010101" pitchFamily="49" charset="-122"/>
            <a:ea typeface="黑体" panose="02010609060101010101" pitchFamily="49" charset="-122"/>
          </a:endParaRPr>
        </a:p>
      </dgm:t>
    </dgm:pt>
    <dgm:pt modelId="{51178500-2802-4432-A3D8-4D11B72E8DFA}" type="parTrans" cxnId="{15A32F63-4909-43C9-A3F9-FA39944FAF34}">
      <dgm:prSet/>
      <dgm:spPr/>
      <dgm:t>
        <a:bodyPr/>
        <a:lstStyle/>
        <a:p>
          <a:endParaRPr lang="zh-CN" altLang="en-US">
            <a:latin typeface="黑体" panose="02010609060101010101" pitchFamily="49" charset="-122"/>
            <a:ea typeface="黑体" panose="02010609060101010101" pitchFamily="49" charset="-122"/>
          </a:endParaRPr>
        </a:p>
      </dgm:t>
    </dgm:pt>
    <dgm:pt modelId="{DB3C3890-AB6A-43FC-B825-1BDA817D1DB2}" type="sibTrans" cxnId="{15A32F63-4909-43C9-A3F9-FA39944FAF34}">
      <dgm:prSet/>
      <dgm:spPr/>
      <dgm:t>
        <a:bodyPr/>
        <a:lstStyle/>
        <a:p>
          <a:endParaRPr lang="zh-CN" altLang="en-US">
            <a:latin typeface="黑体" panose="02010609060101010101" pitchFamily="49" charset="-122"/>
            <a:ea typeface="黑体" panose="02010609060101010101" pitchFamily="49" charset="-122"/>
          </a:endParaRPr>
        </a:p>
      </dgm:t>
    </dgm:pt>
    <dgm:pt modelId="{7286CB0D-3ABD-457C-BBE4-1B3E41DD527D}">
      <dgm:prSet phldrT="[文本]">
        <dgm:style>
          <a:lnRef idx="0">
            <a:schemeClr val="dk1"/>
          </a:lnRef>
          <a:fillRef idx="3">
            <a:schemeClr val="dk1"/>
          </a:fillRef>
          <a:effectRef idx="3">
            <a:schemeClr val="dk1"/>
          </a:effectRef>
          <a:fontRef idx="minor">
            <a:schemeClr val="lt1"/>
          </a:fontRef>
        </dgm:style>
      </dgm:prSet>
      <dgm:spPr/>
      <dgm:t>
        <a:bodyPr/>
        <a:lstStyle/>
        <a:p>
          <a:r>
            <a:rPr lang="en-US" altLang="zh-CN" dirty="0" smtClean="0">
              <a:latin typeface="黑体" panose="02010609060101010101" pitchFamily="49" charset="-122"/>
              <a:ea typeface="黑体" panose="02010609060101010101" pitchFamily="49" charset="-122"/>
            </a:rPr>
            <a:t>MCU</a:t>
          </a:r>
          <a:r>
            <a:rPr lang="zh-CN" altLang="en-US" dirty="0" smtClean="0">
              <a:latin typeface="黑体" panose="02010609060101010101" pitchFamily="49" charset="-122"/>
              <a:ea typeface="黑体" panose="02010609060101010101" pitchFamily="49" charset="-122"/>
            </a:rPr>
            <a:t>处理</a:t>
          </a:r>
          <a:endParaRPr lang="zh-CN" altLang="en-US" dirty="0">
            <a:latin typeface="黑体" panose="02010609060101010101" pitchFamily="49" charset="-122"/>
            <a:ea typeface="黑体" panose="02010609060101010101" pitchFamily="49" charset="-122"/>
          </a:endParaRPr>
        </a:p>
      </dgm:t>
    </dgm:pt>
    <dgm:pt modelId="{1B8F2D0E-6C18-4E2E-A798-87C7FA4A30C2}" type="parTrans" cxnId="{782FF3E6-3051-4435-A5A9-D561CE2AE406}">
      <dgm:prSet/>
      <dgm:spPr/>
      <dgm:t>
        <a:bodyPr/>
        <a:lstStyle/>
        <a:p>
          <a:endParaRPr lang="zh-CN" altLang="en-US">
            <a:latin typeface="黑体" panose="02010609060101010101" pitchFamily="49" charset="-122"/>
            <a:ea typeface="黑体" panose="02010609060101010101" pitchFamily="49" charset="-122"/>
          </a:endParaRPr>
        </a:p>
      </dgm:t>
    </dgm:pt>
    <dgm:pt modelId="{86BF6265-82F3-4494-9EEB-E3DAACC80D43}" type="sibTrans" cxnId="{782FF3E6-3051-4435-A5A9-D561CE2AE406}">
      <dgm:prSet/>
      <dgm:spPr/>
      <dgm:t>
        <a:bodyPr/>
        <a:lstStyle/>
        <a:p>
          <a:endParaRPr lang="zh-CN" altLang="en-US">
            <a:latin typeface="黑体" panose="02010609060101010101" pitchFamily="49" charset="-122"/>
            <a:ea typeface="黑体" panose="02010609060101010101" pitchFamily="49" charset="-122"/>
          </a:endParaRPr>
        </a:p>
      </dgm:t>
    </dgm:pt>
    <dgm:pt modelId="{B75E53C9-5091-4035-9C30-8C8BF616586C}">
      <dgm:prSet phldrT="[文本]"/>
      <dgm:spPr/>
      <dgm:t>
        <a:bodyPr/>
        <a:lstStyle/>
        <a:p>
          <a:r>
            <a:rPr lang="zh-CN" altLang="en-US" dirty="0" smtClean="0">
              <a:latin typeface="黑体" panose="02010609060101010101" pitchFamily="49" charset="-122"/>
              <a:ea typeface="黑体" panose="02010609060101010101" pitchFamily="49" charset="-122"/>
            </a:rPr>
            <a:t>转向控制器</a:t>
          </a:r>
          <a:endParaRPr lang="zh-CN" altLang="en-US" dirty="0">
            <a:latin typeface="黑体" panose="02010609060101010101" pitchFamily="49" charset="-122"/>
            <a:ea typeface="黑体" panose="02010609060101010101" pitchFamily="49" charset="-122"/>
          </a:endParaRPr>
        </a:p>
      </dgm:t>
    </dgm:pt>
    <dgm:pt modelId="{9CFF71A0-1544-4136-AFDA-5313AEFB2A53}" type="parTrans" cxnId="{68B0F755-673B-4578-9B79-DF58ABB3C802}">
      <dgm:prSet/>
      <dgm:spPr/>
      <dgm:t>
        <a:bodyPr/>
        <a:lstStyle/>
        <a:p>
          <a:endParaRPr lang="zh-CN" altLang="en-US">
            <a:latin typeface="黑体" panose="02010609060101010101" pitchFamily="49" charset="-122"/>
            <a:ea typeface="黑体" panose="02010609060101010101" pitchFamily="49" charset="-122"/>
          </a:endParaRPr>
        </a:p>
      </dgm:t>
    </dgm:pt>
    <dgm:pt modelId="{7BB7642E-34C9-46FB-A7DA-45E10A50AE0D}" type="sibTrans" cxnId="{68B0F755-673B-4578-9B79-DF58ABB3C802}">
      <dgm:prSet/>
      <dgm:spPr/>
      <dgm:t>
        <a:bodyPr/>
        <a:lstStyle/>
        <a:p>
          <a:endParaRPr lang="zh-CN" altLang="en-US">
            <a:latin typeface="黑体" panose="02010609060101010101" pitchFamily="49" charset="-122"/>
            <a:ea typeface="黑体" panose="02010609060101010101" pitchFamily="49" charset="-122"/>
          </a:endParaRPr>
        </a:p>
      </dgm:t>
    </dgm:pt>
    <dgm:pt modelId="{78A1A1B1-5BDF-4723-AA60-52EE8A3372BB}">
      <dgm:prSet phldrT="[文本]"/>
      <dgm:spPr/>
      <dgm:t>
        <a:bodyPr/>
        <a:lstStyle/>
        <a:p>
          <a:r>
            <a:rPr lang="zh-CN" altLang="en-US" dirty="0" smtClean="0">
              <a:latin typeface="黑体" panose="02010609060101010101" pitchFamily="49" charset="-122"/>
              <a:ea typeface="黑体" panose="02010609060101010101" pitchFamily="49" charset="-122"/>
            </a:rPr>
            <a:t>驱动电机控制器</a:t>
          </a:r>
          <a:endParaRPr lang="zh-CN" altLang="en-US" dirty="0">
            <a:latin typeface="黑体" panose="02010609060101010101" pitchFamily="49" charset="-122"/>
            <a:ea typeface="黑体" panose="02010609060101010101" pitchFamily="49" charset="-122"/>
          </a:endParaRPr>
        </a:p>
      </dgm:t>
    </dgm:pt>
    <dgm:pt modelId="{0F84C977-6680-47EE-93EB-9C1002F4CC0D}" type="parTrans" cxnId="{EFDC374D-AD58-4336-BAE7-99DBCD5E9851}">
      <dgm:prSet/>
      <dgm:spPr/>
      <dgm:t>
        <a:bodyPr/>
        <a:lstStyle/>
        <a:p>
          <a:endParaRPr lang="zh-CN" altLang="en-US">
            <a:latin typeface="黑体" panose="02010609060101010101" pitchFamily="49" charset="-122"/>
            <a:ea typeface="黑体" panose="02010609060101010101" pitchFamily="49" charset="-122"/>
          </a:endParaRPr>
        </a:p>
      </dgm:t>
    </dgm:pt>
    <dgm:pt modelId="{5628B7C7-D6AE-49B8-A4D7-791FD6507FB3}" type="sibTrans" cxnId="{EFDC374D-AD58-4336-BAE7-99DBCD5E9851}">
      <dgm:prSet/>
      <dgm:spPr/>
      <dgm:t>
        <a:bodyPr/>
        <a:lstStyle/>
        <a:p>
          <a:endParaRPr lang="zh-CN" altLang="en-US">
            <a:latin typeface="黑体" panose="02010609060101010101" pitchFamily="49" charset="-122"/>
            <a:ea typeface="黑体" panose="02010609060101010101" pitchFamily="49" charset="-122"/>
          </a:endParaRPr>
        </a:p>
      </dgm:t>
    </dgm:pt>
    <dgm:pt modelId="{EC5A52F6-13B5-40C2-A979-926EB8984035}">
      <dgm:prSet/>
      <dgm:spPr/>
      <dgm:t>
        <a:bodyPr/>
        <a:lstStyle/>
        <a:p>
          <a:r>
            <a:rPr lang="zh-CN" altLang="en-US" smtClean="0">
              <a:latin typeface="黑体" panose="02010609060101010101" pitchFamily="49" charset="-122"/>
              <a:ea typeface="黑体" panose="02010609060101010101" pitchFamily="49" charset="-122"/>
            </a:rPr>
            <a:t>控制舵机</a:t>
          </a:r>
          <a:endParaRPr lang="zh-CN" altLang="en-US" dirty="0">
            <a:latin typeface="黑体" panose="02010609060101010101" pitchFamily="49" charset="-122"/>
            <a:ea typeface="黑体" panose="02010609060101010101" pitchFamily="49" charset="-122"/>
          </a:endParaRPr>
        </a:p>
      </dgm:t>
    </dgm:pt>
    <dgm:pt modelId="{4EBBB4A1-C9C9-4643-B4F3-B341522E41FB}" type="parTrans" cxnId="{4572B774-18E8-48A4-9D80-AB7B89909711}">
      <dgm:prSet/>
      <dgm:spPr/>
      <dgm:t>
        <a:bodyPr/>
        <a:lstStyle/>
        <a:p>
          <a:endParaRPr lang="zh-CN" altLang="en-US">
            <a:latin typeface="黑体" panose="02010609060101010101" pitchFamily="49" charset="-122"/>
            <a:ea typeface="黑体" panose="02010609060101010101" pitchFamily="49" charset="-122"/>
          </a:endParaRPr>
        </a:p>
      </dgm:t>
    </dgm:pt>
    <dgm:pt modelId="{521FD488-532C-42EA-924B-F431E466C5EF}" type="sibTrans" cxnId="{4572B774-18E8-48A4-9D80-AB7B89909711}">
      <dgm:prSet/>
      <dgm:spPr/>
      <dgm:t>
        <a:bodyPr/>
        <a:lstStyle/>
        <a:p>
          <a:endParaRPr lang="zh-CN" altLang="en-US">
            <a:latin typeface="黑体" panose="02010609060101010101" pitchFamily="49" charset="-122"/>
            <a:ea typeface="黑体" panose="02010609060101010101" pitchFamily="49" charset="-122"/>
          </a:endParaRPr>
        </a:p>
      </dgm:t>
    </dgm:pt>
    <dgm:pt modelId="{1D956CDA-E11E-4281-AFEB-E021DFB9750D}">
      <dgm:prSet/>
      <dgm:spPr/>
      <dgm:t>
        <a:bodyPr/>
        <a:lstStyle/>
        <a:p>
          <a:r>
            <a:rPr lang="zh-CN" altLang="en-US" smtClean="0">
              <a:latin typeface="黑体" panose="02010609060101010101" pitchFamily="49" charset="-122"/>
              <a:ea typeface="黑体" panose="02010609060101010101" pitchFamily="49" charset="-122"/>
            </a:rPr>
            <a:t>控制电机</a:t>
          </a:r>
          <a:endParaRPr lang="zh-CN" altLang="en-US" dirty="0">
            <a:latin typeface="黑体" panose="02010609060101010101" pitchFamily="49" charset="-122"/>
            <a:ea typeface="黑体" panose="02010609060101010101" pitchFamily="49" charset="-122"/>
          </a:endParaRPr>
        </a:p>
      </dgm:t>
    </dgm:pt>
    <dgm:pt modelId="{17F1E62A-FE7D-4DF7-A5F9-86C16135F428}" type="parTrans" cxnId="{1ACAA84A-0DFB-4D5B-B512-C2126CF26D8A}">
      <dgm:prSet/>
      <dgm:spPr/>
      <dgm:t>
        <a:bodyPr/>
        <a:lstStyle/>
        <a:p>
          <a:endParaRPr lang="zh-CN" altLang="en-US">
            <a:latin typeface="黑体" panose="02010609060101010101" pitchFamily="49" charset="-122"/>
            <a:ea typeface="黑体" panose="02010609060101010101" pitchFamily="49" charset="-122"/>
          </a:endParaRPr>
        </a:p>
      </dgm:t>
    </dgm:pt>
    <dgm:pt modelId="{8FE03C2D-0C80-472E-9C16-155265E5F8F1}" type="sibTrans" cxnId="{1ACAA84A-0DFB-4D5B-B512-C2126CF26D8A}">
      <dgm:prSet/>
      <dgm:spPr/>
      <dgm:t>
        <a:bodyPr/>
        <a:lstStyle/>
        <a:p>
          <a:endParaRPr lang="zh-CN" altLang="en-US">
            <a:latin typeface="黑体" panose="02010609060101010101" pitchFamily="49" charset="-122"/>
            <a:ea typeface="黑体" panose="02010609060101010101" pitchFamily="49" charset="-122"/>
          </a:endParaRPr>
        </a:p>
      </dgm:t>
    </dgm:pt>
    <dgm:pt modelId="{53C2A714-8974-4BFF-A348-8B20665BA497}" type="pres">
      <dgm:prSet presAssocID="{AD939157-49FC-484D-95F4-17958B7F0BB6}" presName="diagram" presStyleCnt="0">
        <dgm:presLayoutVars>
          <dgm:chPref val="1"/>
          <dgm:dir/>
          <dgm:animOne val="branch"/>
          <dgm:animLvl val="lvl"/>
          <dgm:resizeHandles val="exact"/>
        </dgm:presLayoutVars>
      </dgm:prSet>
      <dgm:spPr/>
      <dgm:t>
        <a:bodyPr/>
        <a:lstStyle/>
        <a:p>
          <a:endParaRPr lang="zh-CN" altLang="en-US"/>
        </a:p>
      </dgm:t>
    </dgm:pt>
    <dgm:pt modelId="{BC4A0B2B-A624-4A0F-A8A1-2C8002FCEF3D}" type="pres">
      <dgm:prSet presAssocID="{0FD7F753-253E-4CB5-A65B-A4EAFC23F0DE}" presName="root1" presStyleCnt="0"/>
      <dgm:spPr/>
    </dgm:pt>
    <dgm:pt modelId="{F4FC0BB3-6DDB-47AF-8A18-EFFB335BF232}" type="pres">
      <dgm:prSet presAssocID="{0FD7F753-253E-4CB5-A65B-A4EAFC23F0DE}" presName="LevelOneTextNode" presStyleLbl="node0" presStyleIdx="0" presStyleCnt="1" custScaleX="76260" custScaleY="81260">
        <dgm:presLayoutVars>
          <dgm:chPref val="3"/>
        </dgm:presLayoutVars>
      </dgm:prSet>
      <dgm:spPr/>
      <dgm:t>
        <a:bodyPr/>
        <a:lstStyle/>
        <a:p>
          <a:endParaRPr lang="zh-CN" altLang="en-US"/>
        </a:p>
      </dgm:t>
    </dgm:pt>
    <dgm:pt modelId="{1185D2E0-FA02-4389-8AB2-2B44257B53A4}" type="pres">
      <dgm:prSet presAssocID="{0FD7F753-253E-4CB5-A65B-A4EAFC23F0DE}" presName="level2hierChild" presStyleCnt="0"/>
      <dgm:spPr/>
    </dgm:pt>
    <dgm:pt modelId="{8AC642A2-0A42-4774-BC99-F8146461AB70}" type="pres">
      <dgm:prSet presAssocID="{1B8F2D0E-6C18-4E2E-A798-87C7FA4A30C2}" presName="conn2-1" presStyleLbl="parChTrans1D2" presStyleIdx="0" presStyleCnt="1"/>
      <dgm:spPr/>
      <dgm:t>
        <a:bodyPr/>
        <a:lstStyle/>
        <a:p>
          <a:endParaRPr lang="zh-CN" altLang="en-US"/>
        </a:p>
      </dgm:t>
    </dgm:pt>
    <dgm:pt modelId="{F078DFB7-B4D9-4EF1-921F-A880559B77F5}" type="pres">
      <dgm:prSet presAssocID="{1B8F2D0E-6C18-4E2E-A798-87C7FA4A30C2}" presName="connTx" presStyleLbl="parChTrans1D2" presStyleIdx="0" presStyleCnt="1"/>
      <dgm:spPr/>
      <dgm:t>
        <a:bodyPr/>
        <a:lstStyle/>
        <a:p>
          <a:endParaRPr lang="zh-CN" altLang="en-US"/>
        </a:p>
      </dgm:t>
    </dgm:pt>
    <dgm:pt modelId="{E53885E2-8516-4C1A-BEC5-5D7DE1B0AACA}" type="pres">
      <dgm:prSet presAssocID="{7286CB0D-3ABD-457C-BBE4-1B3E41DD527D}" presName="root2" presStyleCnt="0"/>
      <dgm:spPr/>
    </dgm:pt>
    <dgm:pt modelId="{344491A6-2BBB-4B12-87BE-CA97AE61D007}" type="pres">
      <dgm:prSet presAssocID="{7286CB0D-3ABD-457C-BBE4-1B3E41DD527D}" presName="LevelTwoTextNode" presStyleLbl="node2" presStyleIdx="0" presStyleCnt="1">
        <dgm:presLayoutVars>
          <dgm:chPref val="3"/>
        </dgm:presLayoutVars>
      </dgm:prSet>
      <dgm:spPr/>
      <dgm:t>
        <a:bodyPr/>
        <a:lstStyle/>
        <a:p>
          <a:endParaRPr lang="zh-CN" altLang="en-US"/>
        </a:p>
      </dgm:t>
    </dgm:pt>
    <dgm:pt modelId="{E9E23688-D158-43AF-80AF-CE07765A1BDA}" type="pres">
      <dgm:prSet presAssocID="{7286CB0D-3ABD-457C-BBE4-1B3E41DD527D}" presName="level3hierChild" presStyleCnt="0"/>
      <dgm:spPr/>
    </dgm:pt>
    <dgm:pt modelId="{55D2C596-9A60-4648-ACDB-8A1D8DBFCA25}" type="pres">
      <dgm:prSet presAssocID="{9CFF71A0-1544-4136-AFDA-5313AEFB2A53}" presName="conn2-1" presStyleLbl="parChTrans1D3" presStyleIdx="0" presStyleCnt="2"/>
      <dgm:spPr/>
      <dgm:t>
        <a:bodyPr/>
        <a:lstStyle/>
        <a:p>
          <a:endParaRPr lang="zh-CN" altLang="en-US"/>
        </a:p>
      </dgm:t>
    </dgm:pt>
    <dgm:pt modelId="{5E92F2C7-86C2-40C0-8E0E-76157B519DD9}" type="pres">
      <dgm:prSet presAssocID="{9CFF71A0-1544-4136-AFDA-5313AEFB2A53}" presName="connTx" presStyleLbl="parChTrans1D3" presStyleIdx="0" presStyleCnt="2"/>
      <dgm:spPr/>
      <dgm:t>
        <a:bodyPr/>
        <a:lstStyle/>
        <a:p>
          <a:endParaRPr lang="zh-CN" altLang="en-US"/>
        </a:p>
      </dgm:t>
    </dgm:pt>
    <dgm:pt modelId="{CA6FA9A2-441B-47E2-B128-AFBF07A86A75}" type="pres">
      <dgm:prSet presAssocID="{B75E53C9-5091-4035-9C30-8C8BF616586C}" presName="root2" presStyleCnt="0"/>
      <dgm:spPr/>
    </dgm:pt>
    <dgm:pt modelId="{C272D1F8-14D9-4DB9-A395-D92097546B78}" type="pres">
      <dgm:prSet presAssocID="{B75E53C9-5091-4035-9C30-8C8BF616586C}" presName="LevelTwoTextNode" presStyleLbl="node3" presStyleIdx="0" presStyleCnt="2" custScaleX="139499">
        <dgm:presLayoutVars>
          <dgm:chPref val="3"/>
        </dgm:presLayoutVars>
      </dgm:prSet>
      <dgm:spPr/>
      <dgm:t>
        <a:bodyPr/>
        <a:lstStyle/>
        <a:p>
          <a:endParaRPr lang="zh-CN" altLang="en-US"/>
        </a:p>
      </dgm:t>
    </dgm:pt>
    <dgm:pt modelId="{D3308B6C-F5FC-4677-96D8-9704D9D545F6}" type="pres">
      <dgm:prSet presAssocID="{B75E53C9-5091-4035-9C30-8C8BF616586C}" presName="level3hierChild" presStyleCnt="0"/>
      <dgm:spPr/>
    </dgm:pt>
    <dgm:pt modelId="{1E5C4785-D8A6-44EA-953A-5D130CB41B58}" type="pres">
      <dgm:prSet presAssocID="{4EBBB4A1-C9C9-4643-B4F3-B341522E41FB}" presName="conn2-1" presStyleLbl="parChTrans1D4" presStyleIdx="0" presStyleCnt="2"/>
      <dgm:spPr/>
      <dgm:t>
        <a:bodyPr/>
        <a:lstStyle/>
        <a:p>
          <a:endParaRPr lang="zh-CN" altLang="en-US"/>
        </a:p>
      </dgm:t>
    </dgm:pt>
    <dgm:pt modelId="{AC9F1176-8540-4824-AC6E-0EBCAD40AD63}" type="pres">
      <dgm:prSet presAssocID="{4EBBB4A1-C9C9-4643-B4F3-B341522E41FB}" presName="connTx" presStyleLbl="parChTrans1D4" presStyleIdx="0" presStyleCnt="2"/>
      <dgm:spPr/>
      <dgm:t>
        <a:bodyPr/>
        <a:lstStyle/>
        <a:p>
          <a:endParaRPr lang="zh-CN" altLang="en-US"/>
        </a:p>
      </dgm:t>
    </dgm:pt>
    <dgm:pt modelId="{8E0B2909-6DAF-4135-822B-B6594063C307}" type="pres">
      <dgm:prSet presAssocID="{EC5A52F6-13B5-40C2-A979-926EB8984035}" presName="root2" presStyleCnt="0"/>
      <dgm:spPr/>
    </dgm:pt>
    <dgm:pt modelId="{0F1E4D14-930F-4713-A811-F3C6C40AC404}" type="pres">
      <dgm:prSet presAssocID="{EC5A52F6-13B5-40C2-A979-926EB8984035}" presName="LevelTwoTextNode" presStyleLbl="node4" presStyleIdx="0" presStyleCnt="2">
        <dgm:presLayoutVars>
          <dgm:chPref val="3"/>
        </dgm:presLayoutVars>
      </dgm:prSet>
      <dgm:spPr/>
      <dgm:t>
        <a:bodyPr/>
        <a:lstStyle/>
        <a:p>
          <a:endParaRPr lang="zh-CN" altLang="en-US"/>
        </a:p>
      </dgm:t>
    </dgm:pt>
    <dgm:pt modelId="{22688CF6-3F6D-4C7E-B3DE-A8DD99BB334D}" type="pres">
      <dgm:prSet presAssocID="{EC5A52F6-13B5-40C2-A979-926EB8984035}" presName="level3hierChild" presStyleCnt="0"/>
      <dgm:spPr/>
    </dgm:pt>
    <dgm:pt modelId="{C64D611A-F5B5-4542-9F35-E6E77CF06160}" type="pres">
      <dgm:prSet presAssocID="{0F84C977-6680-47EE-93EB-9C1002F4CC0D}" presName="conn2-1" presStyleLbl="parChTrans1D3" presStyleIdx="1" presStyleCnt="2"/>
      <dgm:spPr/>
      <dgm:t>
        <a:bodyPr/>
        <a:lstStyle/>
        <a:p>
          <a:endParaRPr lang="zh-CN" altLang="en-US"/>
        </a:p>
      </dgm:t>
    </dgm:pt>
    <dgm:pt modelId="{6DDD1136-2994-4638-B682-4C425D031EDF}" type="pres">
      <dgm:prSet presAssocID="{0F84C977-6680-47EE-93EB-9C1002F4CC0D}" presName="connTx" presStyleLbl="parChTrans1D3" presStyleIdx="1" presStyleCnt="2"/>
      <dgm:spPr/>
      <dgm:t>
        <a:bodyPr/>
        <a:lstStyle/>
        <a:p>
          <a:endParaRPr lang="zh-CN" altLang="en-US"/>
        </a:p>
      </dgm:t>
    </dgm:pt>
    <dgm:pt modelId="{46909C9F-22F4-454F-8F84-3EA1F0BE397C}" type="pres">
      <dgm:prSet presAssocID="{78A1A1B1-5BDF-4723-AA60-52EE8A3372BB}" presName="root2" presStyleCnt="0"/>
      <dgm:spPr/>
    </dgm:pt>
    <dgm:pt modelId="{84216DD8-981C-4622-AEB9-9CE49C8BC407}" type="pres">
      <dgm:prSet presAssocID="{78A1A1B1-5BDF-4723-AA60-52EE8A3372BB}" presName="LevelTwoTextNode" presStyleLbl="node3" presStyleIdx="1" presStyleCnt="2" custScaleX="140401">
        <dgm:presLayoutVars>
          <dgm:chPref val="3"/>
        </dgm:presLayoutVars>
      </dgm:prSet>
      <dgm:spPr/>
      <dgm:t>
        <a:bodyPr/>
        <a:lstStyle/>
        <a:p>
          <a:endParaRPr lang="zh-CN" altLang="en-US"/>
        </a:p>
      </dgm:t>
    </dgm:pt>
    <dgm:pt modelId="{5037047D-BBD8-4194-BE33-4DB4A5487A3C}" type="pres">
      <dgm:prSet presAssocID="{78A1A1B1-5BDF-4723-AA60-52EE8A3372BB}" presName="level3hierChild" presStyleCnt="0"/>
      <dgm:spPr/>
    </dgm:pt>
    <dgm:pt modelId="{B9E98218-B517-48C3-A8A2-9A617F803BC7}" type="pres">
      <dgm:prSet presAssocID="{17F1E62A-FE7D-4DF7-A5F9-86C16135F428}" presName="conn2-1" presStyleLbl="parChTrans1D4" presStyleIdx="1" presStyleCnt="2"/>
      <dgm:spPr/>
      <dgm:t>
        <a:bodyPr/>
        <a:lstStyle/>
        <a:p>
          <a:endParaRPr lang="zh-CN" altLang="en-US"/>
        </a:p>
      </dgm:t>
    </dgm:pt>
    <dgm:pt modelId="{7258FE8D-EE7B-4DE4-9ED5-9A6F7014CA00}" type="pres">
      <dgm:prSet presAssocID="{17F1E62A-FE7D-4DF7-A5F9-86C16135F428}" presName="connTx" presStyleLbl="parChTrans1D4" presStyleIdx="1" presStyleCnt="2"/>
      <dgm:spPr/>
      <dgm:t>
        <a:bodyPr/>
        <a:lstStyle/>
        <a:p>
          <a:endParaRPr lang="zh-CN" altLang="en-US"/>
        </a:p>
      </dgm:t>
    </dgm:pt>
    <dgm:pt modelId="{4AD88C55-FD34-49DD-A3E7-17333950CDC4}" type="pres">
      <dgm:prSet presAssocID="{1D956CDA-E11E-4281-AFEB-E021DFB9750D}" presName="root2" presStyleCnt="0"/>
      <dgm:spPr/>
    </dgm:pt>
    <dgm:pt modelId="{A690346C-7D32-452A-884A-970D1F85A496}" type="pres">
      <dgm:prSet presAssocID="{1D956CDA-E11E-4281-AFEB-E021DFB9750D}" presName="LevelTwoTextNode" presStyleLbl="node4" presStyleIdx="1" presStyleCnt="2">
        <dgm:presLayoutVars>
          <dgm:chPref val="3"/>
        </dgm:presLayoutVars>
      </dgm:prSet>
      <dgm:spPr/>
      <dgm:t>
        <a:bodyPr/>
        <a:lstStyle/>
        <a:p>
          <a:endParaRPr lang="zh-CN" altLang="en-US"/>
        </a:p>
      </dgm:t>
    </dgm:pt>
    <dgm:pt modelId="{0365B512-4883-44B8-A9A5-E6798EDBE5F2}" type="pres">
      <dgm:prSet presAssocID="{1D956CDA-E11E-4281-AFEB-E021DFB9750D}" presName="level3hierChild" presStyleCnt="0"/>
      <dgm:spPr/>
    </dgm:pt>
  </dgm:ptLst>
  <dgm:cxnLst>
    <dgm:cxn modelId="{473B1F2C-4854-4A6B-B2F9-361BF948D767}" type="presOf" srcId="{9CFF71A0-1544-4136-AFDA-5313AEFB2A53}" destId="{55D2C596-9A60-4648-ACDB-8A1D8DBFCA25}" srcOrd="0" destOrd="0" presId="urn:microsoft.com/office/officeart/2005/8/layout/hierarchy2"/>
    <dgm:cxn modelId="{E795CE7F-043B-4F2F-B993-D8E6CCAE8449}" type="presOf" srcId="{0F84C977-6680-47EE-93EB-9C1002F4CC0D}" destId="{6DDD1136-2994-4638-B682-4C425D031EDF}" srcOrd="1" destOrd="0" presId="urn:microsoft.com/office/officeart/2005/8/layout/hierarchy2"/>
    <dgm:cxn modelId="{EFDC374D-AD58-4336-BAE7-99DBCD5E9851}" srcId="{7286CB0D-3ABD-457C-BBE4-1B3E41DD527D}" destId="{78A1A1B1-5BDF-4723-AA60-52EE8A3372BB}" srcOrd="1" destOrd="0" parTransId="{0F84C977-6680-47EE-93EB-9C1002F4CC0D}" sibTransId="{5628B7C7-D6AE-49B8-A4D7-791FD6507FB3}"/>
    <dgm:cxn modelId="{4572B774-18E8-48A4-9D80-AB7B89909711}" srcId="{B75E53C9-5091-4035-9C30-8C8BF616586C}" destId="{EC5A52F6-13B5-40C2-A979-926EB8984035}" srcOrd="0" destOrd="0" parTransId="{4EBBB4A1-C9C9-4643-B4F3-B341522E41FB}" sibTransId="{521FD488-532C-42EA-924B-F431E466C5EF}"/>
    <dgm:cxn modelId="{B02BF3C2-59F4-43A8-9398-F9826D76B7E3}" type="presOf" srcId="{1B8F2D0E-6C18-4E2E-A798-87C7FA4A30C2}" destId="{8AC642A2-0A42-4774-BC99-F8146461AB70}" srcOrd="0" destOrd="0" presId="urn:microsoft.com/office/officeart/2005/8/layout/hierarchy2"/>
    <dgm:cxn modelId="{68B0F755-673B-4578-9B79-DF58ABB3C802}" srcId="{7286CB0D-3ABD-457C-BBE4-1B3E41DD527D}" destId="{B75E53C9-5091-4035-9C30-8C8BF616586C}" srcOrd="0" destOrd="0" parTransId="{9CFF71A0-1544-4136-AFDA-5313AEFB2A53}" sibTransId="{7BB7642E-34C9-46FB-A7DA-45E10A50AE0D}"/>
    <dgm:cxn modelId="{7B311F3C-3D72-4CB6-99B5-85C66DE14E3E}" type="presOf" srcId="{B75E53C9-5091-4035-9C30-8C8BF616586C}" destId="{C272D1F8-14D9-4DB9-A395-D92097546B78}" srcOrd="0" destOrd="0" presId="urn:microsoft.com/office/officeart/2005/8/layout/hierarchy2"/>
    <dgm:cxn modelId="{972DDEF9-8F51-4BD2-8CEA-A51EF591271C}" type="presOf" srcId="{7286CB0D-3ABD-457C-BBE4-1B3E41DD527D}" destId="{344491A6-2BBB-4B12-87BE-CA97AE61D007}" srcOrd="0" destOrd="0" presId="urn:microsoft.com/office/officeart/2005/8/layout/hierarchy2"/>
    <dgm:cxn modelId="{FD629985-06FA-4554-96FE-67459592AC4E}" type="presOf" srcId="{0F84C977-6680-47EE-93EB-9C1002F4CC0D}" destId="{C64D611A-F5B5-4542-9F35-E6E77CF06160}" srcOrd="0" destOrd="0" presId="urn:microsoft.com/office/officeart/2005/8/layout/hierarchy2"/>
    <dgm:cxn modelId="{1C9EC6E0-6140-4D8D-BCBC-53E27ADE653A}" type="presOf" srcId="{17F1E62A-FE7D-4DF7-A5F9-86C16135F428}" destId="{7258FE8D-EE7B-4DE4-9ED5-9A6F7014CA00}" srcOrd="1" destOrd="0" presId="urn:microsoft.com/office/officeart/2005/8/layout/hierarchy2"/>
    <dgm:cxn modelId="{9B327B97-45F8-41A9-956C-0E0522E4BE07}" type="presOf" srcId="{78A1A1B1-5BDF-4723-AA60-52EE8A3372BB}" destId="{84216DD8-981C-4622-AEB9-9CE49C8BC407}" srcOrd="0" destOrd="0" presId="urn:microsoft.com/office/officeart/2005/8/layout/hierarchy2"/>
    <dgm:cxn modelId="{94D3CE54-5FFD-4E9C-8738-2F5DBB43D147}" type="presOf" srcId="{AD939157-49FC-484D-95F4-17958B7F0BB6}" destId="{53C2A714-8974-4BFF-A348-8B20665BA497}" srcOrd="0" destOrd="0" presId="urn:microsoft.com/office/officeart/2005/8/layout/hierarchy2"/>
    <dgm:cxn modelId="{2B5D5F1E-9E1A-4000-9BEC-DCDBB238C346}" type="presOf" srcId="{EC5A52F6-13B5-40C2-A979-926EB8984035}" destId="{0F1E4D14-930F-4713-A811-F3C6C40AC404}" srcOrd="0" destOrd="0" presId="urn:microsoft.com/office/officeart/2005/8/layout/hierarchy2"/>
    <dgm:cxn modelId="{B01262EF-C908-4113-9D25-7B6E61DC0A54}" type="presOf" srcId="{4EBBB4A1-C9C9-4643-B4F3-B341522E41FB}" destId="{1E5C4785-D8A6-44EA-953A-5D130CB41B58}" srcOrd="0" destOrd="0" presId="urn:microsoft.com/office/officeart/2005/8/layout/hierarchy2"/>
    <dgm:cxn modelId="{15A32F63-4909-43C9-A3F9-FA39944FAF34}" srcId="{AD939157-49FC-484D-95F4-17958B7F0BB6}" destId="{0FD7F753-253E-4CB5-A65B-A4EAFC23F0DE}" srcOrd="0" destOrd="0" parTransId="{51178500-2802-4432-A3D8-4D11B72E8DFA}" sibTransId="{DB3C3890-AB6A-43FC-B825-1BDA817D1DB2}"/>
    <dgm:cxn modelId="{8FD7152F-77EA-4EBD-8606-F050657FE6F2}" type="presOf" srcId="{17F1E62A-FE7D-4DF7-A5F9-86C16135F428}" destId="{B9E98218-B517-48C3-A8A2-9A617F803BC7}" srcOrd="0" destOrd="0" presId="urn:microsoft.com/office/officeart/2005/8/layout/hierarchy2"/>
    <dgm:cxn modelId="{14B3D9AC-0939-44B7-AB92-B8044A27E65E}" type="presOf" srcId="{4EBBB4A1-C9C9-4643-B4F3-B341522E41FB}" destId="{AC9F1176-8540-4824-AC6E-0EBCAD40AD63}" srcOrd="1" destOrd="0" presId="urn:microsoft.com/office/officeart/2005/8/layout/hierarchy2"/>
    <dgm:cxn modelId="{B1B123E7-920F-4BDF-B597-A2B9D2B91535}" type="presOf" srcId="{1B8F2D0E-6C18-4E2E-A798-87C7FA4A30C2}" destId="{F078DFB7-B4D9-4EF1-921F-A880559B77F5}" srcOrd="1" destOrd="0" presId="urn:microsoft.com/office/officeart/2005/8/layout/hierarchy2"/>
    <dgm:cxn modelId="{1ACAA84A-0DFB-4D5B-B512-C2126CF26D8A}" srcId="{78A1A1B1-5BDF-4723-AA60-52EE8A3372BB}" destId="{1D956CDA-E11E-4281-AFEB-E021DFB9750D}" srcOrd="0" destOrd="0" parTransId="{17F1E62A-FE7D-4DF7-A5F9-86C16135F428}" sibTransId="{8FE03C2D-0C80-472E-9C16-155265E5F8F1}"/>
    <dgm:cxn modelId="{730E7290-DFAB-4B56-8467-59E9DC3B0AD0}" type="presOf" srcId="{1D956CDA-E11E-4281-AFEB-E021DFB9750D}" destId="{A690346C-7D32-452A-884A-970D1F85A496}" srcOrd="0" destOrd="0" presId="urn:microsoft.com/office/officeart/2005/8/layout/hierarchy2"/>
    <dgm:cxn modelId="{04BEE160-BFEF-4690-AA19-5FA479B09168}" type="presOf" srcId="{9CFF71A0-1544-4136-AFDA-5313AEFB2A53}" destId="{5E92F2C7-86C2-40C0-8E0E-76157B519DD9}" srcOrd="1" destOrd="0" presId="urn:microsoft.com/office/officeart/2005/8/layout/hierarchy2"/>
    <dgm:cxn modelId="{782FF3E6-3051-4435-A5A9-D561CE2AE406}" srcId="{0FD7F753-253E-4CB5-A65B-A4EAFC23F0DE}" destId="{7286CB0D-3ABD-457C-BBE4-1B3E41DD527D}" srcOrd="0" destOrd="0" parTransId="{1B8F2D0E-6C18-4E2E-A798-87C7FA4A30C2}" sibTransId="{86BF6265-82F3-4494-9EEB-E3DAACC80D43}"/>
    <dgm:cxn modelId="{C3E241A6-7C1B-460E-99C8-72BF272F34D8}" type="presOf" srcId="{0FD7F753-253E-4CB5-A65B-A4EAFC23F0DE}" destId="{F4FC0BB3-6DDB-47AF-8A18-EFFB335BF232}" srcOrd="0" destOrd="0" presId="urn:microsoft.com/office/officeart/2005/8/layout/hierarchy2"/>
    <dgm:cxn modelId="{4AB0731B-7A01-4DA3-9817-A501D8C028F4}" type="presParOf" srcId="{53C2A714-8974-4BFF-A348-8B20665BA497}" destId="{BC4A0B2B-A624-4A0F-A8A1-2C8002FCEF3D}" srcOrd="0" destOrd="0" presId="urn:microsoft.com/office/officeart/2005/8/layout/hierarchy2"/>
    <dgm:cxn modelId="{CC46428D-F95A-4833-96D5-DBA513392882}" type="presParOf" srcId="{BC4A0B2B-A624-4A0F-A8A1-2C8002FCEF3D}" destId="{F4FC0BB3-6DDB-47AF-8A18-EFFB335BF232}" srcOrd="0" destOrd="0" presId="urn:microsoft.com/office/officeart/2005/8/layout/hierarchy2"/>
    <dgm:cxn modelId="{C5F563F9-A4FE-4F23-B538-A2FEB36366F3}" type="presParOf" srcId="{BC4A0B2B-A624-4A0F-A8A1-2C8002FCEF3D}" destId="{1185D2E0-FA02-4389-8AB2-2B44257B53A4}" srcOrd="1" destOrd="0" presId="urn:microsoft.com/office/officeart/2005/8/layout/hierarchy2"/>
    <dgm:cxn modelId="{CD6C80D3-F728-4E6A-8016-92D9D1E5AAF2}" type="presParOf" srcId="{1185D2E0-FA02-4389-8AB2-2B44257B53A4}" destId="{8AC642A2-0A42-4774-BC99-F8146461AB70}" srcOrd="0" destOrd="0" presId="urn:microsoft.com/office/officeart/2005/8/layout/hierarchy2"/>
    <dgm:cxn modelId="{337DCD9C-0C5C-4B09-A3F2-B6AFEE31DDEA}" type="presParOf" srcId="{8AC642A2-0A42-4774-BC99-F8146461AB70}" destId="{F078DFB7-B4D9-4EF1-921F-A880559B77F5}" srcOrd="0" destOrd="0" presId="urn:microsoft.com/office/officeart/2005/8/layout/hierarchy2"/>
    <dgm:cxn modelId="{F8ED8498-F20C-4535-8B09-85A7EADFE95D}" type="presParOf" srcId="{1185D2E0-FA02-4389-8AB2-2B44257B53A4}" destId="{E53885E2-8516-4C1A-BEC5-5D7DE1B0AACA}" srcOrd="1" destOrd="0" presId="urn:microsoft.com/office/officeart/2005/8/layout/hierarchy2"/>
    <dgm:cxn modelId="{2871DB99-056D-4179-AF2D-2BF9514E1A87}" type="presParOf" srcId="{E53885E2-8516-4C1A-BEC5-5D7DE1B0AACA}" destId="{344491A6-2BBB-4B12-87BE-CA97AE61D007}" srcOrd="0" destOrd="0" presId="urn:microsoft.com/office/officeart/2005/8/layout/hierarchy2"/>
    <dgm:cxn modelId="{83F27E37-737A-4773-B25F-3060AF33E66C}" type="presParOf" srcId="{E53885E2-8516-4C1A-BEC5-5D7DE1B0AACA}" destId="{E9E23688-D158-43AF-80AF-CE07765A1BDA}" srcOrd="1" destOrd="0" presId="urn:microsoft.com/office/officeart/2005/8/layout/hierarchy2"/>
    <dgm:cxn modelId="{4C069CFD-EA6F-4298-BF5D-5E500AEDF392}" type="presParOf" srcId="{E9E23688-D158-43AF-80AF-CE07765A1BDA}" destId="{55D2C596-9A60-4648-ACDB-8A1D8DBFCA25}" srcOrd="0" destOrd="0" presId="urn:microsoft.com/office/officeart/2005/8/layout/hierarchy2"/>
    <dgm:cxn modelId="{40677419-619B-4911-9229-EDDCDC296FD0}" type="presParOf" srcId="{55D2C596-9A60-4648-ACDB-8A1D8DBFCA25}" destId="{5E92F2C7-86C2-40C0-8E0E-76157B519DD9}" srcOrd="0" destOrd="0" presId="urn:microsoft.com/office/officeart/2005/8/layout/hierarchy2"/>
    <dgm:cxn modelId="{683C972D-A0F7-4010-A318-53CBDA6B78C2}" type="presParOf" srcId="{E9E23688-D158-43AF-80AF-CE07765A1BDA}" destId="{CA6FA9A2-441B-47E2-B128-AFBF07A86A75}" srcOrd="1" destOrd="0" presId="urn:microsoft.com/office/officeart/2005/8/layout/hierarchy2"/>
    <dgm:cxn modelId="{AEF0E49E-3157-4762-B76E-4B557D2DECA6}" type="presParOf" srcId="{CA6FA9A2-441B-47E2-B128-AFBF07A86A75}" destId="{C272D1F8-14D9-4DB9-A395-D92097546B78}" srcOrd="0" destOrd="0" presId="urn:microsoft.com/office/officeart/2005/8/layout/hierarchy2"/>
    <dgm:cxn modelId="{5D84ADBC-F788-434A-8D25-9AD0C59AB556}" type="presParOf" srcId="{CA6FA9A2-441B-47E2-B128-AFBF07A86A75}" destId="{D3308B6C-F5FC-4677-96D8-9704D9D545F6}" srcOrd="1" destOrd="0" presId="urn:microsoft.com/office/officeart/2005/8/layout/hierarchy2"/>
    <dgm:cxn modelId="{E0A52D2E-06D6-44EE-8AF3-115DA329715F}" type="presParOf" srcId="{D3308B6C-F5FC-4677-96D8-9704D9D545F6}" destId="{1E5C4785-D8A6-44EA-953A-5D130CB41B58}" srcOrd="0" destOrd="0" presId="urn:microsoft.com/office/officeart/2005/8/layout/hierarchy2"/>
    <dgm:cxn modelId="{855F825A-CB50-4940-B850-80E4EA89FE1B}" type="presParOf" srcId="{1E5C4785-D8A6-44EA-953A-5D130CB41B58}" destId="{AC9F1176-8540-4824-AC6E-0EBCAD40AD63}" srcOrd="0" destOrd="0" presId="urn:microsoft.com/office/officeart/2005/8/layout/hierarchy2"/>
    <dgm:cxn modelId="{9390ECB9-22EA-4A32-B914-149985963907}" type="presParOf" srcId="{D3308B6C-F5FC-4677-96D8-9704D9D545F6}" destId="{8E0B2909-6DAF-4135-822B-B6594063C307}" srcOrd="1" destOrd="0" presId="urn:microsoft.com/office/officeart/2005/8/layout/hierarchy2"/>
    <dgm:cxn modelId="{3B20FA4F-1E97-4E18-8D25-FCAB040F62AA}" type="presParOf" srcId="{8E0B2909-6DAF-4135-822B-B6594063C307}" destId="{0F1E4D14-930F-4713-A811-F3C6C40AC404}" srcOrd="0" destOrd="0" presId="urn:microsoft.com/office/officeart/2005/8/layout/hierarchy2"/>
    <dgm:cxn modelId="{70CC16C5-F3F7-4610-9DB0-97836B7F28CF}" type="presParOf" srcId="{8E0B2909-6DAF-4135-822B-B6594063C307}" destId="{22688CF6-3F6D-4C7E-B3DE-A8DD99BB334D}" srcOrd="1" destOrd="0" presId="urn:microsoft.com/office/officeart/2005/8/layout/hierarchy2"/>
    <dgm:cxn modelId="{4E41FDB1-310D-471B-BD03-6C50DBACF51E}" type="presParOf" srcId="{E9E23688-D158-43AF-80AF-CE07765A1BDA}" destId="{C64D611A-F5B5-4542-9F35-E6E77CF06160}" srcOrd="2" destOrd="0" presId="urn:microsoft.com/office/officeart/2005/8/layout/hierarchy2"/>
    <dgm:cxn modelId="{9775817B-68AC-4C8C-893F-DA130F945F53}" type="presParOf" srcId="{C64D611A-F5B5-4542-9F35-E6E77CF06160}" destId="{6DDD1136-2994-4638-B682-4C425D031EDF}" srcOrd="0" destOrd="0" presId="urn:microsoft.com/office/officeart/2005/8/layout/hierarchy2"/>
    <dgm:cxn modelId="{A708C47B-3013-45B7-A3CF-AFAC6941A02F}" type="presParOf" srcId="{E9E23688-D158-43AF-80AF-CE07765A1BDA}" destId="{46909C9F-22F4-454F-8F84-3EA1F0BE397C}" srcOrd="3" destOrd="0" presId="urn:microsoft.com/office/officeart/2005/8/layout/hierarchy2"/>
    <dgm:cxn modelId="{08519FBF-C06C-4BD9-86AE-BA73939F8238}" type="presParOf" srcId="{46909C9F-22F4-454F-8F84-3EA1F0BE397C}" destId="{84216DD8-981C-4622-AEB9-9CE49C8BC407}" srcOrd="0" destOrd="0" presId="urn:microsoft.com/office/officeart/2005/8/layout/hierarchy2"/>
    <dgm:cxn modelId="{0E08CC5B-0905-467D-858B-EB6D2C67229B}" type="presParOf" srcId="{46909C9F-22F4-454F-8F84-3EA1F0BE397C}" destId="{5037047D-BBD8-4194-BE33-4DB4A5487A3C}" srcOrd="1" destOrd="0" presId="urn:microsoft.com/office/officeart/2005/8/layout/hierarchy2"/>
    <dgm:cxn modelId="{F3151F17-BFF7-4FE2-BF43-BE0957EDF29B}" type="presParOf" srcId="{5037047D-BBD8-4194-BE33-4DB4A5487A3C}" destId="{B9E98218-B517-48C3-A8A2-9A617F803BC7}" srcOrd="0" destOrd="0" presId="urn:microsoft.com/office/officeart/2005/8/layout/hierarchy2"/>
    <dgm:cxn modelId="{7D9B21A4-ED18-43EA-9E8D-CB645FDB45B3}" type="presParOf" srcId="{B9E98218-B517-48C3-A8A2-9A617F803BC7}" destId="{7258FE8D-EE7B-4DE4-9ED5-9A6F7014CA00}" srcOrd="0" destOrd="0" presId="urn:microsoft.com/office/officeart/2005/8/layout/hierarchy2"/>
    <dgm:cxn modelId="{43F09315-C8BB-4888-A7B4-5AFBBB66D916}" type="presParOf" srcId="{5037047D-BBD8-4194-BE33-4DB4A5487A3C}" destId="{4AD88C55-FD34-49DD-A3E7-17333950CDC4}" srcOrd="1" destOrd="0" presId="urn:microsoft.com/office/officeart/2005/8/layout/hierarchy2"/>
    <dgm:cxn modelId="{F7A69E44-8A92-4421-AC53-6B906E743CFD}" type="presParOf" srcId="{4AD88C55-FD34-49DD-A3E7-17333950CDC4}" destId="{A690346C-7D32-452A-884A-970D1F85A496}" srcOrd="0" destOrd="0" presId="urn:microsoft.com/office/officeart/2005/8/layout/hierarchy2"/>
    <dgm:cxn modelId="{39710010-AC67-40B0-BFE4-8E2E437B2249}" type="presParOf" srcId="{4AD88C55-FD34-49DD-A3E7-17333950CDC4}" destId="{0365B512-4883-44B8-A9A5-E6798EDBE5F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C0BB3-6DDB-47AF-8A18-EFFB335BF232}">
      <dsp:nvSpPr>
        <dsp:cNvPr id="0" name=""/>
        <dsp:cNvSpPr/>
      </dsp:nvSpPr>
      <dsp:spPr>
        <a:xfrm>
          <a:off x="1262" y="1686212"/>
          <a:ext cx="1120348" cy="596902"/>
        </a:xfrm>
        <a:prstGeom prst="roundRect">
          <a:avLst>
            <a:gd name="adj" fmla="val 10000"/>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altLang="zh-CN" sz="2200" kern="1200" dirty="0" smtClean="0">
              <a:latin typeface="黑体" panose="02010609060101010101" pitchFamily="49" charset="-122"/>
              <a:ea typeface="黑体" panose="02010609060101010101" pitchFamily="49" charset="-122"/>
            </a:rPr>
            <a:t>CCD</a:t>
          </a:r>
          <a:endParaRPr lang="zh-CN" altLang="en-US" sz="2200" kern="1200" dirty="0">
            <a:latin typeface="黑体" panose="02010609060101010101" pitchFamily="49" charset="-122"/>
            <a:ea typeface="黑体" panose="02010609060101010101" pitchFamily="49" charset="-122"/>
          </a:endParaRPr>
        </a:p>
      </dsp:txBody>
      <dsp:txXfrm>
        <a:off x="18745" y="1703695"/>
        <a:ext cx="1085382" cy="561936"/>
      </dsp:txXfrm>
    </dsp:sp>
    <dsp:sp modelId="{8AC642A2-0A42-4774-BC99-F8146461AB70}">
      <dsp:nvSpPr>
        <dsp:cNvPr id="0" name=""/>
        <dsp:cNvSpPr/>
      </dsp:nvSpPr>
      <dsp:spPr>
        <a:xfrm>
          <a:off x="1121610" y="1968008"/>
          <a:ext cx="587646" cy="33310"/>
        </a:xfrm>
        <a:custGeom>
          <a:avLst/>
          <a:gdLst/>
          <a:ahLst/>
          <a:cxnLst/>
          <a:rect l="0" t="0" r="0" b="0"/>
          <a:pathLst>
            <a:path>
              <a:moveTo>
                <a:pt x="0" y="16655"/>
              </a:moveTo>
              <a:lnTo>
                <a:pt x="587646" y="166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黑体" panose="02010609060101010101" pitchFamily="49" charset="-122"/>
            <a:ea typeface="黑体" panose="02010609060101010101" pitchFamily="49" charset="-122"/>
          </a:endParaRPr>
        </a:p>
      </dsp:txBody>
      <dsp:txXfrm>
        <a:off x="1400742" y="1969972"/>
        <a:ext cx="29382" cy="29382"/>
      </dsp:txXfrm>
    </dsp:sp>
    <dsp:sp modelId="{344491A6-2BBB-4B12-87BE-CA97AE61D007}">
      <dsp:nvSpPr>
        <dsp:cNvPr id="0" name=""/>
        <dsp:cNvSpPr/>
      </dsp:nvSpPr>
      <dsp:spPr>
        <a:xfrm>
          <a:off x="1709257" y="1617384"/>
          <a:ext cx="1469116" cy="734558"/>
        </a:xfrm>
        <a:prstGeom prst="roundRect">
          <a:avLst>
            <a:gd name="adj" fmla="val 10000"/>
          </a:avLst>
        </a:prstGeom>
        <a:gradFill rotWithShape="1">
          <a:gsLst>
            <a:gs pos="0">
              <a:schemeClr val="dk1">
                <a:satMod val="103000"/>
                <a:lumMod val="102000"/>
                <a:tint val="94000"/>
              </a:schemeClr>
            </a:gs>
            <a:gs pos="50000">
              <a:schemeClr val="dk1">
                <a:satMod val="110000"/>
                <a:lumMod val="100000"/>
                <a:shade val="100000"/>
              </a:schemeClr>
            </a:gs>
            <a:gs pos="100000">
              <a:schemeClr val="dk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dk1"/>
        </a:lnRef>
        <a:fillRef idx="3">
          <a:schemeClr val="dk1"/>
        </a:fillRef>
        <a:effectRef idx="3">
          <a:schemeClr val="dk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altLang="zh-CN" sz="2200" kern="1200" dirty="0" smtClean="0">
              <a:latin typeface="黑体" panose="02010609060101010101" pitchFamily="49" charset="-122"/>
              <a:ea typeface="黑体" panose="02010609060101010101" pitchFamily="49" charset="-122"/>
            </a:rPr>
            <a:t>MCU</a:t>
          </a:r>
          <a:r>
            <a:rPr lang="zh-CN" altLang="en-US" sz="2200" kern="1200" dirty="0" smtClean="0">
              <a:latin typeface="黑体" panose="02010609060101010101" pitchFamily="49" charset="-122"/>
              <a:ea typeface="黑体" panose="02010609060101010101" pitchFamily="49" charset="-122"/>
            </a:rPr>
            <a:t>处理</a:t>
          </a:r>
          <a:endParaRPr lang="zh-CN" altLang="en-US" sz="2200" kern="1200" dirty="0">
            <a:latin typeface="黑体" panose="02010609060101010101" pitchFamily="49" charset="-122"/>
            <a:ea typeface="黑体" panose="02010609060101010101" pitchFamily="49" charset="-122"/>
          </a:endParaRPr>
        </a:p>
      </dsp:txBody>
      <dsp:txXfrm>
        <a:off x="1730771" y="1638898"/>
        <a:ext cx="1426088" cy="691530"/>
      </dsp:txXfrm>
    </dsp:sp>
    <dsp:sp modelId="{55D2C596-9A60-4648-ACDB-8A1D8DBFCA25}">
      <dsp:nvSpPr>
        <dsp:cNvPr id="0" name=""/>
        <dsp:cNvSpPr/>
      </dsp:nvSpPr>
      <dsp:spPr>
        <a:xfrm rot="19457599">
          <a:off x="3110352" y="1756823"/>
          <a:ext cx="723689" cy="33310"/>
        </a:xfrm>
        <a:custGeom>
          <a:avLst/>
          <a:gdLst/>
          <a:ahLst/>
          <a:cxnLst/>
          <a:rect l="0" t="0" r="0" b="0"/>
          <a:pathLst>
            <a:path>
              <a:moveTo>
                <a:pt x="0" y="16655"/>
              </a:moveTo>
              <a:lnTo>
                <a:pt x="723689" y="1665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黑体" panose="02010609060101010101" pitchFamily="49" charset="-122"/>
            <a:ea typeface="黑体" panose="02010609060101010101" pitchFamily="49" charset="-122"/>
          </a:endParaRPr>
        </a:p>
      </dsp:txBody>
      <dsp:txXfrm>
        <a:off x="3454104" y="1755386"/>
        <a:ext cx="36184" cy="36184"/>
      </dsp:txXfrm>
    </dsp:sp>
    <dsp:sp modelId="{C272D1F8-14D9-4DB9-A395-D92097546B78}">
      <dsp:nvSpPr>
        <dsp:cNvPr id="0" name=""/>
        <dsp:cNvSpPr/>
      </dsp:nvSpPr>
      <dsp:spPr>
        <a:xfrm>
          <a:off x="3766020" y="1195013"/>
          <a:ext cx="2049402" cy="73455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kern="1200" dirty="0" smtClean="0">
              <a:latin typeface="黑体" panose="02010609060101010101" pitchFamily="49" charset="-122"/>
              <a:ea typeface="黑体" panose="02010609060101010101" pitchFamily="49" charset="-122"/>
            </a:rPr>
            <a:t>转向控制器</a:t>
          </a:r>
          <a:endParaRPr lang="zh-CN" altLang="en-US" sz="2200" kern="1200" dirty="0">
            <a:latin typeface="黑体" panose="02010609060101010101" pitchFamily="49" charset="-122"/>
            <a:ea typeface="黑体" panose="02010609060101010101" pitchFamily="49" charset="-122"/>
          </a:endParaRPr>
        </a:p>
      </dsp:txBody>
      <dsp:txXfrm>
        <a:off x="3787534" y="1216527"/>
        <a:ext cx="2006374" cy="691530"/>
      </dsp:txXfrm>
    </dsp:sp>
    <dsp:sp modelId="{1E5C4785-D8A6-44EA-953A-5D130CB41B58}">
      <dsp:nvSpPr>
        <dsp:cNvPr id="0" name=""/>
        <dsp:cNvSpPr/>
      </dsp:nvSpPr>
      <dsp:spPr>
        <a:xfrm>
          <a:off x="5815423" y="1545637"/>
          <a:ext cx="587646" cy="33310"/>
        </a:xfrm>
        <a:custGeom>
          <a:avLst/>
          <a:gdLst/>
          <a:ahLst/>
          <a:cxnLst/>
          <a:rect l="0" t="0" r="0" b="0"/>
          <a:pathLst>
            <a:path>
              <a:moveTo>
                <a:pt x="0" y="16655"/>
              </a:moveTo>
              <a:lnTo>
                <a:pt x="587646" y="1665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黑体" panose="02010609060101010101" pitchFamily="49" charset="-122"/>
            <a:ea typeface="黑体" panose="02010609060101010101" pitchFamily="49" charset="-122"/>
          </a:endParaRPr>
        </a:p>
      </dsp:txBody>
      <dsp:txXfrm>
        <a:off x="6094555" y="1547601"/>
        <a:ext cx="29382" cy="29382"/>
      </dsp:txXfrm>
    </dsp:sp>
    <dsp:sp modelId="{0F1E4D14-930F-4713-A811-F3C6C40AC404}">
      <dsp:nvSpPr>
        <dsp:cNvPr id="0" name=""/>
        <dsp:cNvSpPr/>
      </dsp:nvSpPr>
      <dsp:spPr>
        <a:xfrm>
          <a:off x="6403069" y="1195013"/>
          <a:ext cx="1469116" cy="73455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kern="1200" smtClean="0">
              <a:latin typeface="黑体" panose="02010609060101010101" pitchFamily="49" charset="-122"/>
              <a:ea typeface="黑体" panose="02010609060101010101" pitchFamily="49" charset="-122"/>
            </a:rPr>
            <a:t>控制舵机</a:t>
          </a:r>
          <a:endParaRPr lang="zh-CN" altLang="en-US" sz="2200" kern="1200" dirty="0">
            <a:latin typeface="黑体" panose="02010609060101010101" pitchFamily="49" charset="-122"/>
            <a:ea typeface="黑体" panose="02010609060101010101" pitchFamily="49" charset="-122"/>
          </a:endParaRPr>
        </a:p>
      </dsp:txBody>
      <dsp:txXfrm>
        <a:off x="6424583" y="1216527"/>
        <a:ext cx="1426088" cy="691530"/>
      </dsp:txXfrm>
    </dsp:sp>
    <dsp:sp modelId="{C64D611A-F5B5-4542-9F35-E6E77CF06160}">
      <dsp:nvSpPr>
        <dsp:cNvPr id="0" name=""/>
        <dsp:cNvSpPr/>
      </dsp:nvSpPr>
      <dsp:spPr>
        <a:xfrm rot="2142401">
          <a:off x="3110352" y="2179194"/>
          <a:ext cx="723689" cy="33310"/>
        </a:xfrm>
        <a:custGeom>
          <a:avLst/>
          <a:gdLst/>
          <a:ahLst/>
          <a:cxnLst/>
          <a:rect l="0" t="0" r="0" b="0"/>
          <a:pathLst>
            <a:path>
              <a:moveTo>
                <a:pt x="0" y="16655"/>
              </a:moveTo>
              <a:lnTo>
                <a:pt x="723689" y="1665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黑体" panose="02010609060101010101" pitchFamily="49" charset="-122"/>
            <a:ea typeface="黑体" panose="02010609060101010101" pitchFamily="49" charset="-122"/>
          </a:endParaRPr>
        </a:p>
      </dsp:txBody>
      <dsp:txXfrm>
        <a:off x="3454104" y="2177757"/>
        <a:ext cx="36184" cy="36184"/>
      </dsp:txXfrm>
    </dsp:sp>
    <dsp:sp modelId="{84216DD8-981C-4622-AEB9-9CE49C8BC407}">
      <dsp:nvSpPr>
        <dsp:cNvPr id="0" name=""/>
        <dsp:cNvSpPr/>
      </dsp:nvSpPr>
      <dsp:spPr>
        <a:xfrm>
          <a:off x="3766020" y="2039755"/>
          <a:ext cx="2062654" cy="73455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kern="1200" dirty="0" smtClean="0">
              <a:latin typeface="黑体" panose="02010609060101010101" pitchFamily="49" charset="-122"/>
              <a:ea typeface="黑体" panose="02010609060101010101" pitchFamily="49" charset="-122"/>
            </a:rPr>
            <a:t>驱动电机控制器</a:t>
          </a:r>
          <a:endParaRPr lang="zh-CN" altLang="en-US" sz="2200" kern="1200" dirty="0">
            <a:latin typeface="黑体" panose="02010609060101010101" pitchFamily="49" charset="-122"/>
            <a:ea typeface="黑体" panose="02010609060101010101" pitchFamily="49" charset="-122"/>
          </a:endParaRPr>
        </a:p>
      </dsp:txBody>
      <dsp:txXfrm>
        <a:off x="3787534" y="2061269"/>
        <a:ext cx="2019626" cy="691530"/>
      </dsp:txXfrm>
    </dsp:sp>
    <dsp:sp modelId="{B9E98218-B517-48C3-A8A2-9A617F803BC7}">
      <dsp:nvSpPr>
        <dsp:cNvPr id="0" name=""/>
        <dsp:cNvSpPr/>
      </dsp:nvSpPr>
      <dsp:spPr>
        <a:xfrm>
          <a:off x="5828674" y="2390379"/>
          <a:ext cx="587646" cy="33310"/>
        </a:xfrm>
        <a:custGeom>
          <a:avLst/>
          <a:gdLst/>
          <a:ahLst/>
          <a:cxnLst/>
          <a:rect l="0" t="0" r="0" b="0"/>
          <a:pathLst>
            <a:path>
              <a:moveTo>
                <a:pt x="0" y="16655"/>
              </a:moveTo>
              <a:lnTo>
                <a:pt x="587646" y="1665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黑体" panose="02010609060101010101" pitchFamily="49" charset="-122"/>
            <a:ea typeface="黑体" panose="02010609060101010101" pitchFamily="49" charset="-122"/>
          </a:endParaRPr>
        </a:p>
      </dsp:txBody>
      <dsp:txXfrm>
        <a:off x="6107806" y="2392343"/>
        <a:ext cx="29382" cy="29382"/>
      </dsp:txXfrm>
    </dsp:sp>
    <dsp:sp modelId="{A690346C-7D32-452A-884A-970D1F85A496}">
      <dsp:nvSpPr>
        <dsp:cNvPr id="0" name=""/>
        <dsp:cNvSpPr/>
      </dsp:nvSpPr>
      <dsp:spPr>
        <a:xfrm>
          <a:off x="6416321" y="2039755"/>
          <a:ext cx="1469116" cy="73455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kern="1200" smtClean="0">
              <a:latin typeface="黑体" panose="02010609060101010101" pitchFamily="49" charset="-122"/>
              <a:ea typeface="黑体" panose="02010609060101010101" pitchFamily="49" charset="-122"/>
            </a:rPr>
            <a:t>控制电机</a:t>
          </a:r>
          <a:endParaRPr lang="zh-CN" altLang="en-US" sz="2200" kern="1200" dirty="0">
            <a:latin typeface="黑体" panose="02010609060101010101" pitchFamily="49" charset="-122"/>
            <a:ea typeface="黑体" panose="02010609060101010101" pitchFamily="49" charset="-122"/>
          </a:endParaRPr>
        </a:p>
      </dsp:txBody>
      <dsp:txXfrm>
        <a:off x="6437835" y="2061269"/>
        <a:ext cx="1426088" cy="69153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54B963D-C6A1-4501-AED4-EACCF06704A2}" type="datetimeFigureOut">
              <a:rPr lang="zh-CN" altLang="en-US" smtClean="0"/>
              <a:t>2016/4/14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EBF95EA-6D72-4ABD-BF8B-9DE811556FAB}" type="slidenum">
              <a:rPr lang="zh-CN" altLang="en-US" smtClean="0"/>
              <a:t>‹#›</a:t>
            </a:fld>
            <a:endParaRPr lang="zh-CN" altLang="en-US"/>
          </a:p>
        </p:txBody>
      </p:sp>
    </p:spTree>
    <p:extLst>
      <p:ext uri="{BB962C8B-B14F-4D97-AF65-F5344CB8AC3E}">
        <p14:creationId xmlns:p14="http://schemas.microsoft.com/office/powerpoint/2010/main" val="21341270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4B963D-C6A1-4501-AED4-EACCF06704A2}" type="datetimeFigureOut">
              <a:rPr lang="zh-CN" altLang="en-US" smtClean="0"/>
              <a:t>2016/4/14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BF95EA-6D72-4ABD-BF8B-9DE811556FAB}" type="slidenum">
              <a:rPr lang="zh-CN" altLang="en-US" smtClean="0"/>
              <a:t>‹#›</a:t>
            </a:fld>
            <a:endParaRPr lang="zh-CN" altLang="en-US"/>
          </a:p>
        </p:txBody>
      </p:sp>
    </p:spTree>
    <p:extLst>
      <p:ext uri="{BB962C8B-B14F-4D97-AF65-F5344CB8AC3E}">
        <p14:creationId xmlns:p14="http://schemas.microsoft.com/office/powerpoint/2010/main" val="2298054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4B963D-C6A1-4501-AED4-EACCF06704A2}" type="datetimeFigureOut">
              <a:rPr lang="zh-CN" altLang="en-US" smtClean="0"/>
              <a:t>2016/4/14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BF95EA-6D72-4ABD-BF8B-9DE811556FAB}" type="slidenum">
              <a:rPr lang="zh-CN" altLang="en-US" smtClean="0"/>
              <a:t>‹#›</a:t>
            </a:fld>
            <a:endParaRPr lang="zh-CN" altLang="en-US"/>
          </a:p>
        </p:txBody>
      </p:sp>
    </p:spTree>
    <p:extLst>
      <p:ext uri="{BB962C8B-B14F-4D97-AF65-F5344CB8AC3E}">
        <p14:creationId xmlns:p14="http://schemas.microsoft.com/office/powerpoint/2010/main" val="3949022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4B963D-C6A1-4501-AED4-EACCF06704A2}" type="datetimeFigureOut">
              <a:rPr lang="zh-CN" altLang="en-US" smtClean="0"/>
              <a:t>2016/4/14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BF95EA-6D72-4ABD-BF8B-9DE811556FAB}" type="slidenum">
              <a:rPr lang="zh-CN" altLang="en-US" smtClean="0"/>
              <a:t>‹#›</a:t>
            </a:fld>
            <a:endParaRPr lang="zh-CN" altLang="en-US"/>
          </a:p>
        </p:txBody>
      </p:sp>
    </p:spTree>
    <p:extLst>
      <p:ext uri="{BB962C8B-B14F-4D97-AF65-F5344CB8AC3E}">
        <p14:creationId xmlns:p14="http://schemas.microsoft.com/office/powerpoint/2010/main" val="332141019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54B963D-C6A1-4501-AED4-EACCF06704A2}" type="datetimeFigureOut">
              <a:rPr lang="zh-CN" altLang="en-US" smtClean="0"/>
              <a:t>2016/4/14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EBF95EA-6D72-4ABD-BF8B-9DE811556FAB}" type="slidenum">
              <a:rPr lang="zh-CN" altLang="en-US" smtClean="0"/>
              <a:t>‹#›</a:t>
            </a:fld>
            <a:endParaRPr lang="zh-CN" altLang="en-US"/>
          </a:p>
        </p:txBody>
      </p:sp>
    </p:spTree>
    <p:extLst>
      <p:ext uri="{BB962C8B-B14F-4D97-AF65-F5344CB8AC3E}">
        <p14:creationId xmlns:p14="http://schemas.microsoft.com/office/powerpoint/2010/main" val="333297894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54B963D-C6A1-4501-AED4-EACCF06704A2}" type="datetimeFigureOut">
              <a:rPr lang="zh-CN" altLang="en-US" smtClean="0"/>
              <a:t>2016/4/14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BF95EA-6D72-4ABD-BF8B-9DE811556FAB}" type="slidenum">
              <a:rPr lang="zh-CN" altLang="en-US" smtClean="0"/>
              <a:t>‹#›</a:t>
            </a:fld>
            <a:endParaRPr lang="zh-CN" altLang="en-US"/>
          </a:p>
        </p:txBody>
      </p:sp>
    </p:spTree>
    <p:extLst>
      <p:ext uri="{BB962C8B-B14F-4D97-AF65-F5344CB8AC3E}">
        <p14:creationId xmlns:p14="http://schemas.microsoft.com/office/powerpoint/2010/main" val="42577963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4B963D-C6A1-4501-AED4-EACCF06704A2}" type="datetimeFigureOut">
              <a:rPr lang="zh-CN" altLang="en-US" smtClean="0"/>
              <a:t>2016/4/14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BF95EA-6D72-4ABD-BF8B-9DE811556FAB}" type="slidenum">
              <a:rPr lang="zh-CN" altLang="en-US" smtClean="0"/>
              <a:t>‹#›</a:t>
            </a:fld>
            <a:endParaRPr lang="zh-CN" altLang="en-US"/>
          </a:p>
        </p:txBody>
      </p:sp>
    </p:spTree>
    <p:extLst>
      <p:ext uri="{BB962C8B-B14F-4D97-AF65-F5344CB8AC3E}">
        <p14:creationId xmlns:p14="http://schemas.microsoft.com/office/powerpoint/2010/main" val="1313751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54B963D-C6A1-4501-AED4-EACCF06704A2}" type="datetimeFigureOut">
              <a:rPr lang="zh-CN" altLang="en-US" smtClean="0"/>
              <a:t>2016/4/14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BF95EA-6D72-4ABD-BF8B-9DE811556FAB}" type="slidenum">
              <a:rPr lang="zh-CN" altLang="en-US" smtClean="0"/>
              <a:t>‹#›</a:t>
            </a:fld>
            <a:endParaRPr lang="zh-CN" altLang="en-US"/>
          </a:p>
        </p:txBody>
      </p:sp>
    </p:spTree>
    <p:extLst>
      <p:ext uri="{BB962C8B-B14F-4D97-AF65-F5344CB8AC3E}">
        <p14:creationId xmlns:p14="http://schemas.microsoft.com/office/powerpoint/2010/main" val="3908827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54B963D-C6A1-4501-AED4-EACCF06704A2}" type="datetimeFigureOut">
              <a:rPr lang="zh-CN" altLang="en-US" smtClean="0"/>
              <a:t>2016/4/14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BF95EA-6D72-4ABD-BF8B-9DE811556FAB}" type="slidenum">
              <a:rPr lang="zh-CN" altLang="en-US" smtClean="0"/>
              <a:t>‹#›</a:t>
            </a:fld>
            <a:endParaRPr lang="zh-CN" altLang="en-US"/>
          </a:p>
        </p:txBody>
      </p:sp>
    </p:spTree>
    <p:extLst>
      <p:ext uri="{BB962C8B-B14F-4D97-AF65-F5344CB8AC3E}">
        <p14:creationId xmlns:p14="http://schemas.microsoft.com/office/powerpoint/2010/main" val="315532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54B963D-C6A1-4501-AED4-EACCF06704A2}" type="datetimeFigureOut">
              <a:rPr lang="zh-CN" altLang="en-US" smtClean="0"/>
              <a:t>2016/4/14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BF95EA-6D72-4ABD-BF8B-9DE811556FAB}" type="slidenum">
              <a:rPr lang="zh-CN" altLang="en-US" smtClean="0"/>
              <a:t>‹#›</a:t>
            </a:fld>
            <a:endParaRPr lang="zh-CN" altLang="en-US"/>
          </a:p>
        </p:txBody>
      </p:sp>
    </p:spTree>
    <p:extLst>
      <p:ext uri="{BB962C8B-B14F-4D97-AF65-F5344CB8AC3E}">
        <p14:creationId xmlns:p14="http://schemas.microsoft.com/office/powerpoint/2010/main" val="1002221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54B963D-C6A1-4501-AED4-EACCF06704A2}" type="datetimeFigureOut">
              <a:rPr lang="zh-CN" altLang="en-US" smtClean="0"/>
              <a:t>2016/4/14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EBF95EA-6D72-4ABD-BF8B-9DE811556FAB}" type="slidenum">
              <a:rPr lang="zh-CN" altLang="en-US" smtClean="0"/>
              <a:t>‹#›</a:t>
            </a:fld>
            <a:endParaRPr lang="zh-CN" altLang="en-US"/>
          </a:p>
        </p:txBody>
      </p:sp>
    </p:spTree>
    <p:extLst>
      <p:ext uri="{BB962C8B-B14F-4D97-AF65-F5344CB8AC3E}">
        <p14:creationId xmlns:p14="http://schemas.microsoft.com/office/powerpoint/2010/main" val="188361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4B963D-C6A1-4501-AED4-EACCF06704A2}" type="datetimeFigureOut">
              <a:rPr lang="zh-CN" altLang="en-US" smtClean="0"/>
              <a:t>2016/4/14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EBF95EA-6D72-4ABD-BF8B-9DE811556FAB}" type="slidenum">
              <a:rPr lang="zh-CN" altLang="en-US" smtClean="0"/>
              <a:t>‹#›</a:t>
            </a:fld>
            <a:endParaRPr lang="zh-CN" altLang="en-US"/>
          </a:p>
        </p:txBody>
      </p:sp>
    </p:spTree>
    <p:extLst>
      <p:ext uri="{BB962C8B-B14F-4D97-AF65-F5344CB8AC3E}">
        <p14:creationId xmlns:p14="http://schemas.microsoft.com/office/powerpoint/2010/main" val="1342960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4B963D-C6A1-4501-AED4-EACCF06704A2}" type="datetimeFigureOut">
              <a:rPr lang="zh-CN" altLang="en-US" smtClean="0"/>
              <a:t>2016/4/14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BF95EA-6D72-4ABD-BF8B-9DE811556FAB}" type="slidenum">
              <a:rPr lang="zh-CN" altLang="en-US" smtClean="0"/>
              <a:t>‹#›</a:t>
            </a:fld>
            <a:endParaRPr lang="zh-CN" altLang="en-US"/>
          </a:p>
        </p:txBody>
      </p:sp>
    </p:spTree>
    <p:extLst>
      <p:ext uri="{BB962C8B-B14F-4D97-AF65-F5344CB8AC3E}">
        <p14:creationId xmlns:p14="http://schemas.microsoft.com/office/powerpoint/2010/main" val="2733693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B963D-C6A1-4501-AED4-EACCF06704A2}" type="datetimeFigureOut">
              <a:rPr lang="zh-CN" altLang="en-US" smtClean="0"/>
              <a:t>2016/4/14</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BF95EA-6D72-4ABD-BF8B-9DE811556FAB}" type="slidenum">
              <a:rPr lang="zh-CN" altLang="en-US" smtClean="0"/>
              <a:t>‹#›</a:t>
            </a:fld>
            <a:endParaRPr lang="zh-CN" altLang="en-US"/>
          </a:p>
        </p:txBody>
      </p:sp>
    </p:spTree>
    <p:extLst>
      <p:ext uri="{BB962C8B-B14F-4D97-AF65-F5344CB8AC3E}">
        <p14:creationId xmlns:p14="http://schemas.microsoft.com/office/powerpoint/2010/main" val="282269528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3.xml"/><Relationship Id="rId5" Type="http://schemas.openxmlformats.org/officeDocument/2006/relationships/image" Target="../media/image25.jpg"/><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4800" dirty="0" smtClean="0">
                <a:latin typeface="黑体" panose="02010609060101010101" pitchFamily="49" charset="-122"/>
                <a:ea typeface="黑体" panose="02010609060101010101" pitchFamily="49" charset="-122"/>
              </a:rPr>
              <a:t>基于</a:t>
            </a:r>
            <a:r>
              <a:rPr lang="en-US" altLang="zh-CN" sz="4800" dirty="0" smtClean="0">
                <a:latin typeface="黑体" panose="02010609060101010101" pitchFamily="49" charset="-122"/>
                <a:ea typeface="黑体" panose="02010609060101010101" pitchFamily="49" charset="-122"/>
              </a:rPr>
              <a:t>CCD</a:t>
            </a:r>
            <a:r>
              <a:rPr lang="zh-CN" altLang="en-US" sz="4800" dirty="0">
                <a:latin typeface="黑体" panose="02010609060101010101" pitchFamily="49" charset="-122"/>
                <a:ea typeface="黑体" panose="02010609060101010101" pitchFamily="49" charset="-122"/>
              </a:rPr>
              <a:t>的</a:t>
            </a:r>
            <a:r>
              <a:rPr lang="zh-CN" altLang="en-US" sz="4800" dirty="0" smtClean="0">
                <a:latin typeface="黑体" panose="02010609060101010101" pitchFamily="49" charset="-122"/>
                <a:ea typeface="黑体" panose="02010609060101010101" pitchFamily="49" charset="-122"/>
              </a:rPr>
              <a:t>路径识别</a:t>
            </a:r>
            <a:endParaRPr lang="zh-CN" altLang="en-US" sz="4800" dirty="0">
              <a:latin typeface="黑体" panose="02010609060101010101" pitchFamily="49" charset="-122"/>
              <a:ea typeface="黑体" panose="02010609060101010101" pitchFamily="49" charset="-122"/>
            </a:endParaRPr>
          </a:p>
        </p:txBody>
      </p:sp>
      <p:sp>
        <p:nvSpPr>
          <p:cNvPr id="3" name="副标题 2"/>
          <p:cNvSpPr>
            <a:spLocks noGrp="1"/>
          </p:cNvSpPr>
          <p:nvPr>
            <p:ph type="subTitle" idx="1"/>
          </p:nvPr>
        </p:nvSpPr>
        <p:spPr>
          <a:xfrm>
            <a:off x="1143000" y="4582390"/>
            <a:ext cx="6858000" cy="675409"/>
          </a:xfrm>
        </p:spPr>
        <p:txBody>
          <a:bodyPr/>
          <a:lstStyle/>
          <a:p>
            <a:pPr algn="r"/>
            <a:r>
              <a:rPr lang="en-US" altLang="zh-CN" dirty="0" smtClean="0">
                <a:latin typeface="幼圆" panose="02010509060101010101" pitchFamily="49" charset="-122"/>
                <a:ea typeface="幼圆" panose="02010509060101010101" pitchFamily="49" charset="-122"/>
              </a:rPr>
              <a:t>------</a:t>
            </a:r>
            <a:r>
              <a:rPr lang="zh-CN" altLang="en-US" dirty="0" smtClean="0">
                <a:latin typeface="幼圆" panose="02010509060101010101" pitchFamily="49" charset="-122"/>
                <a:ea typeface="幼圆" panose="02010509060101010101" pitchFamily="49" charset="-122"/>
              </a:rPr>
              <a:t>刘绪廉</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6268905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黑体" panose="02010609060101010101" pitchFamily="49" charset="-122"/>
                <a:ea typeface="黑体" panose="02010609060101010101" pitchFamily="49" charset="-122"/>
              </a:rPr>
              <a:t>CCD</a:t>
            </a:r>
            <a:r>
              <a:rPr lang="zh-CN" altLang="en-US" dirty="0" smtClean="0">
                <a:latin typeface="黑体" panose="02010609060101010101" pitchFamily="49" charset="-122"/>
                <a:ea typeface="黑体" panose="02010609060101010101" pitchFamily="49" charset="-122"/>
              </a:rPr>
              <a:t>在智能车中的“地位”</a:t>
            </a:r>
            <a:endParaRPr lang="zh-CN" altLang="en-US" dirty="0">
              <a:latin typeface="黑体" panose="02010609060101010101" pitchFamily="49" charset="-122"/>
              <a:ea typeface="黑体" panose="02010609060101010101" pitchFamily="49" charset="-122"/>
            </a:endParaRPr>
          </a:p>
        </p:txBody>
      </p:sp>
      <p:graphicFrame>
        <p:nvGraphicFramePr>
          <p:cNvPr id="8" name="内容占位符 7"/>
          <p:cNvGraphicFramePr>
            <a:graphicFrameLocks noGrp="1"/>
          </p:cNvGraphicFramePr>
          <p:nvPr>
            <p:ph idx="1"/>
            <p:extLst>
              <p:ext uri="{D42A27DB-BD31-4B8C-83A1-F6EECF244321}">
                <p14:modId xmlns:p14="http://schemas.microsoft.com/office/powerpoint/2010/main" val="920836185"/>
              </p:ext>
            </p:extLst>
          </p:nvPr>
        </p:nvGraphicFramePr>
        <p:xfrm>
          <a:off x="628650" y="1787236"/>
          <a:ext cx="7886700" cy="3969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p:cNvSpPr txBox="1"/>
          <p:nvPr/>
        </p:nvSpPr>
        <p:spPr>
          <a:xfrm>
            <a:off x="3522640" y="5448787"/>
            <a:ext cx="2230098" cy="307777"/>
          </a:xfrm>
          <a:prstGeom prst="rect">
            <a:avLst/>
          </a:prstGeom>
          <a:noFill/>
        </p:spPr>
        <p:txBody>
          <a:bodyPr wrap="none" rtlCol="0">
            <a:spAutoFit/>
          </a:bodyPr>
          <a:lstStyle/>
          <a:p>
            <a:pPr algn="ctr"/>
            <a:r>
              <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rPr>
              <a:t>MCU</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图像处理部分简介图</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3"/>
          <p:cNvSpPr/>
          <p:nvPr/>
        </p:nvSpPr>
        <p:spPr>
          <a:xfrm>
            <a:off x="1205345" y="2535381"/>
            <a:ext cx="1288473" cy="52993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solidFill>
                  <a:schemeClr val="bg1"/>
                </a:solidFill>
                <a:latin typeface="黑体" panose="02010609060101010101" pitchFamily="49" charset="-122"/>
                <a:ea typeface="黑体" panose="02010609060101010101" pitchFamily="49" charset="-122"/>
              </a:rPr>
              <a:t>编码器</a:t>
            </a:r>
            <a:endParaRPr lang="zh-CN" altLang="en-US" sz="1600" dirty="0">
              <a:solidFill>
                <a:schemeClr val="bg1"/>
              </a:solidFill>
              <a:latin typeface="黑体" panose="02010609060101010101" pitchFamily="49" charset="-122"/>
              <a:ea typeface="黑体" panose="02010609060101010101" pitchFamily="49" charset="-122"/>
            </a:endParaRPr>
          </a:p>
        </p:txBody>
      </p:sp>
      <p:sp>
        <p:nvSpPr>
          <p:cNvPr id="6" name="圆角矩形 5"/>
          <p:cNvSpPr/>
          <p:nvPr/>
        </p:nvSpPr>
        <p:spPr>
          <a:xfrm>
            <a:off x="1334257" y="4517038"/>
            <a:ext cx="1288473" cy="52993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solidFill>
                  <a:schemeClr val="bg1"/>
                </a:solidFill>
                <a:latin typeface="黑体" panose="02010609060101010101" pitchFamily="49" charset="-122"/>
                <a:ea typeface="黑体" panose="02010609060101010101" pitchFamily="49" charset="-122"/>
              </a:rPr>
              <a:t>陀螺仪</a:t>
            </a:r>
            <a:endParaRPr lang="zh-CN" altLang="en-US" sz="1600" dirty="0">
              <a:solidFill>
                <a:schemeClr val="bg1"/>
              </a:solidFill>
              <a:latin typeface="黑体" panose="02010609060101010101" pitchFamily="49" charset="-122"/>
              <a:ea typeface="黑体" panose="02010609060101010101" pitchFamily="49" charset="-122"/>
            </a:endParaRPr>
          </a:p>
        </p:txBody>
      </p:sp>
      <p:sp>
        <p:nvSpPr>
          <p:cNvPr id="7" name="圆角矩形 6"/>
          <p:cNvSpPr/>
          <p:nvPr/>
        </p:nvSpPr>
        <p:spPr>
          <a:xfrm>
            <a:off x="2944091" y="2457639"/>
            <a:ext cx="1288473" cy="52993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solidFill>
                  <a:schemeClr val="bg1"/>
                </a:solidFill>
                <a:latin typeface="黑体" panose="02010609060101010101" pitchFamily="49" charset="-122"/>
                <a:ea typeface="黑体" panose="02010609060101010101" pitchFamily="49" charset="-122"/>
              </a:rPr>
              <a:t>光电对管</a:t>
            </a:r>
          </a:p>
        </p:txBody>
      </p:sp>
      <p:cxnSp>
        <p:nvCxnSpPr>
          <p:cNvPr id="9" name="直接连接符 8"/>
          <p:cNvCxnSpPr/>
          <p:nvPr/>
        </p:nvCxnSpPr>
        <p:spPr>
          <a:xfrm>
            <a:off x="2493818" y="2987576"/>
            <a:ext cx="166038" cy="436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7" idx="2"/>
          </p:cNvCxnSpPr>
          <p:nvPr/>
        </p:nvCxnSpPr>
        <p:spPr>
          <a:xfrm flipH="1">
            <a:off x="3456953" y="2987576"/>
            <a:ext cx="131375" cy="436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2576837" y="4131203"/>
            <a:ext cx="367254" cy="409047"/>
          </a:xfrm>
          <a:prstGeom prst="line">
            <a:avLst/>
          </a:prstGeom>
        </p:spPr>
        <p:style>
          <a:lnRef idx="1">
            <a:schemeClr val="accent1"/>
          </a:lnRef>
          <a:fillRef idx="0">
            <a:schemeClr val="accent1"/>
          </a:fillRef>
          <a:effectRef idx="0">
            <a:schemeClr val="accent1"/>
          </a:effectRef>
          <a:fontRef idx="minor">
            <a:schemeClr val="tx1"/>
          </a:fontRef>
        </p:style>
      </p:cxnSp>
      <p:sp>
        <p:nvSpPr>
          <p:cNvPr id="19" name="圆角矩形 18"/>
          <p:cNvSpPr/>
          <p:nvPr/>
        </p:nvSpPr>
        <p:spPr>
          <a:xfrm>
            <a:off x="3079292" y="4620539"/>
            <a:ext cx="1288473" cy="52993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solidFill>
                  <a:schemeClr val="bg1"/>
                </a:solidFill>
                <a:latin typeface="黑体" panose="02010609060101010101" pitchFamily="49" charset="-122"/>
                <a:ea typeface="黑体" panose="02010609060101010101" pitchFamily="49" charset="-122"/>
              </a:rPr>
              <a:t>其他传感器</a:t>
            </a:r>
            <a:endParaRPr lang="zh-CN" altLang="en-US" sz="1600" dirty="0">
              <a:solidFill>
                <a:schemeClr val="bg1"/>
              </a:solidFill>
              <a:latin typeface="黑体" panose="02010609060101010101" pitchFamily="49" charset="-122"/>
              <a:ea typeface="黑体" panose="02010609060101010101" pitchFamily="49" charset="-122"/>
            </a:endParaRPr>
          </a:p>
        </p:txBody>
      </p:sp>
      <p:cxnSp>
        <p:nvCxnSpPr>
          <p:cNvPr id="21" name="直接连接符 20"/>
          <p:cNvCxnSpPr>
            <a:stCxn id="19" idx="0"/>
          </p:cNvCxnSpPr>
          <p:nvPr/>
        </p:nvCxnSpPr>
        <p:spPr>
          <a:xfrm flipH="1" flipV="1">
            <a:off x="3588327" y="4131203"/>
            <a:ext cx="135202" cy="48933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8021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0096" y="458643"/>
            <a:ext cx="6192329" cy="2502766"/>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0095" y="3262747"/>
            <a:ext cx="6192329" cy="3433371"/>
          </a:xfrm>
          <a:prstGeom prst="rect">
            <a:avLst/>
          </a:prstGeom>
          <a:ln>
            <a:noFill/>
          </a:ln>
          <a:effectLst>
            <a:outerShdw blurRad="190500" algn="tl" rotWithShape="0">
              <a:srgbClr val="000000">
                <a:alpha val="70000"/>
              </a:srgbClr>
            </a:outerShdw>
          </a:effectLst>
        </p:spPr>
      </p:pic>
      <p:sp>
        <p:nvSpPr>
          <p:cNvPr id="8" name="文本框 7"/>
          <p:cNvSpPr txBox="1"/>
          <p:nvPr/>
        </p:nvSpPr>
        <p:spPr>
          <a:xfrm>
            <a:off x="394854" y="1506682"/>
            <a:ext cx="1467068" cy="954107"/>
          </a:xfrm>
          <a:prstGeom prst="rect">
            <a:avLst/>
          </a:prstGeom>
          <a:noFill/>
        </p:spPr>
        <p:txBody>
          <a:bodyPr wrap="none" rtlCol="0">
            <a:spAutoFit/>
          </a:bodyPr>
          <a:lstStyle/>
          <a:p>
            <a:r>
              <a:rPr lang="zh-CN" altLang="en-US" sz="2800" dirty="0" smtClean="0">
                <a:latin typeface="黑体" panose="02010609060101010101" pitchFamily="49" charset="-122"/>
                <a:ea typeface="黑体" panose="02010609060101010101" pitchFamily="49" charset="-122"/>
              </a:rPr>
              <a:t>面阵</a:t>
            </a:r>
            <a:r>
              <a:rPr lang="en-US" altLang="zh-CN" sz="2800" dirty="0" smtClean="0">
                <a:latin typeface="黑体" panose="02010609060101010101" pitchFamily="49" charset="-122"/>
                <a:ea typeface="黑体" panose="02010609060101010101" pitchFamily="49" charset="-122"/>
              </a:rPr>
              <a:t>CCD</a:t>
            </a:r>
          </a:p>
          <a:p>
            <a:r>
              <a:rPr lang="en-US" altLang="zh-CN" sz="2800" dirty="0"/>
              <a:t>640X480</a:t>
            </a:r>
            <a:endParaRPr lang="zh-CN" altLang="en-US" sz="2800" dirty="0">
              <a:latin typeface="黑体" panose="02010609060101010101" pitchFamily="49" charset="-122"/>
              <a:ea typeface="黑体" panose="02010609060101010101" pitchFamily="49" charset="-122"/>
            </a:endParaRPr>
          </a:p>
        </p:txBody>
      </p:sp>
      <p:sp>
        <p:nvSpPr>
          <p:cNvPr id="9" name="文本框 8"/>
          <p:cNvSpPr txBox="1"/>
          <p:nvPr/>
        </p:nvSpPr>
        <p:spPr>
          <a:xfrm>
            <a:off x="394853" y="4761489"/>
            <a:ext cx="1441420" cy="954107"/>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线阵</a:t>
            </a:r>
            <a:r>
              <a:rPr lang="en-US" altLang="zh-CN" sz="2800" dirty="0" smtClean="0">
                <a:latin typeface="黑体" panose="02010609060101010101" pitchFamily="49" charset="-122"/>
                <a:ea typeface="黑体" panose="02010609060101010101" pitchFamily="49" charset="-122"/>
              </a:rPr>
              <a:t>CCD</a:t>
            </a:r>
          </a:p>
          <a:p>
            <a:pPr algn="ctr"/>
            <a:r>
              <a:rPr lang="en-US" altLang="zh-CN" sz="2800" dirty="0" smtClean="0">
                <a:latin typeface="黑体" panose="02010609060101010101" pitchFamily="49" charset="-122"/>
                <a:ea typeface="黑体" panose="02010609060101010101" pitchFamily="49" charset="-122"/>
              </a:rPr>
              <a:t>128</a:t>
            </a:r>
            <a:endParaRPr lang="zh-CN" altLang="en-US"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061769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4644"/>
            <a:ext cx="7886700" cy="1325563"/>
          </a:xfrm>
        </p:spPr>
        <p:txBody>
          <a:bodyPr/>
          <a:lstStyle/>
          <a:p>
            <a:pPr algn="ctr"/>
            <a:r>
              <a:rPr lang="zh-CN" altLang="en-US" dirty="0" smtClean="0">
                <a:latin typeface="黑体" panose="02010609060101010101" pitchFamily="49" charset="-122"/>
                <a:ea typeface="黑体" panose="02010609060101010101" pitchFamily="49" charset="-122"/>
              </a:rPr>
              <a:t>以线阵</a:t>
            </a:r>
            <a:r>
              <a:rPr lang="en-US" altLang="zh-CN" dirty="0" smtClean="0">
                <a:latin typeface="黑体" panose="02010609060101010101" pitchFamily="49" charset="-122"/>
                <a:ea typeface="黑体" panose="02010609060101010101" pitchFamily="49" charset="-122"/>
              </a:rPr>
              <a:t>CCD</a:t>
            </a:r>
            <a:r>
              <a:rPr lang="zh-CN" altLang="en-US" dirty="0" smtClean="0">
                <a:latin typeface="黑体" panose="02010609060101010101" pitchFamily="49" charset="-122"/>
                <a:ea typeface="黑体" panose="02010609060101010101" pitchFamily="49" charset="-122"/>
              </a:rPr>
              <a:t>为例</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84627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559665"/>
          </a:xfrm>
        </p:spPr>
        <p:txBody>
          <a:bodyPr>
            <a:normAutofit fontScale="90000"/>
          </a:bodyPr>
          <a:lstStyle/>
          <a:p>
            <a:pPr algn="ctr"/>
            <a:r>
              <a:rPr lang="en-US" altLang="zh-CN" sz="3600" dirty="0" smtClean="0">
                <a:latin typeface="黑体" panose="02010609060101010101" pitchFamily="49" charset="-122"/>
                <a:ea typeface="黑体" panose="02010609060101010101" pitchFamily="49" charset="-122"/>
              </a:rPr>
              <a:t>CCD</a:t>
            </a:r>
            <a:r>
              <a:rPr lang="zh-CN" altLang="en-US" sz="3600" dirty="0" smtClean="0">
                <a:latin typeface="黑体" panose="02010609060101010101" pitchFamily="49" charset="-122"/>
                <a:ea typeface="黑体" panose="02010609060101010101" pitchFamily="49" charset="-122"/>
              </a:rPr>
              <a:t>传回的数据</a:t>
            </a:r>
            <a:endParaRPr lang="zh-CN" altLang="en-US" sz="3600"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289" y="1270550"/>
            <a:ext cx="6173061" cy="2467319"/>
          </a:xfrm>
          <a:prstGeom prst="rect">
            <a:avLst/>
          </a:prstGeom>
          <a:ln>
            <a:noFill/>
          </a:ln>
          <a:effectLst>
            <a:outerShdw blurRad="190500" algn="tl" rotWithShape="0">
              <a:srgbClr val="000000">
                <a:alpha val="70000"/>
              </a:srgbClr>
            </a:outerShdw>
          </a:effec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289" y="3938153"/>
            <a:ext cx="6173061" cy="2473119"/>
          </a:xfrm>
          <a:prstGeom prst="rect">
            <a:avLst/>
          </a:prstGeom>
          <a:ln>
            <a:noFill/>
          </a:ln>
          <a:effectLst>
            <a:outerShdw blurRad="190500" algn="tl" rotWithShape="0">
              <a:srgbClr val="000000">
                <a:alpha val="70000"/>
              </a:srgbClr>
            </a:outerShdw>
          </a:effectLst>
        </p:spPr>
      </p:pic>
      <p:sp>
        <p:nvSpPr>
          <p:cNvPr id="3" name="文本框 2"/>
          <p:cNvSpPr txBox="1"/>
          <p:nvPr/>
        </p:nvSpPr>
        <p:spPr>
          <a:xfrm>
            <a:off x="628650" y="2389909"/>
            <a:ext cx="1415772"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线阵波形</a:t>
            </a:r>
            <a:endParaRPr lang="zh-CN" altLang="en-US"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628650" y="4943879"/>
            <a:ext cx="1107996"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数据流</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88980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732558" y="983961"/>
            <a:ext cx="8006195" cy="4351338"/>
          </a:xfrm>
        </p:spPr>
        <p:txBody>
          <a:bodyPr>
            <a:normAutofit fontScale="92500" lnSpcReduction="10000"/>
          </a:bodyPr>
          <a:lstStyle/>
          <a:p>
            <a:pPr marL="0" indent="0">
              <a:buNone/>
            </a:pPr>
            <a:r>
              <a:rPr lang="pt-BR" altLang="zh-CN" dirty="0">
                <a:latin typeface="Consolas" panose="020B0609020204030204" pitchFamily="49" charset="0"/>
              </a:rPr>
              <a:t>*LD00000000 </a:t>
            </a:r>
          </a:p>
          <a:p>
            <a:pPr marL="0" indent="0">
              <a:buNone/>
            </a:pPr>
            <a:r>
              <a:rPr lang="pt-BR" altLang="zh-CN" dirty="0">
                <a:latin typeface="Consolas" panose="020B0609020204030204" pitchFamily="49" charset="0"/>
              </a:rPr>
              <a:t>30 33 34 37 36 38 38 3A 39 3C 3C 3D 3D 40 3F 42 40 42 41 43 41 43 42 43 42 42 41 42 41 42 41 42 42 44 44 47 47 4A 4B 4D 4D 4F 4F 51 52 54 55 57 58 5A 5A 5D 5C 5F 62 64 65 66 68 6A 6B 6D 6C 6F 6E 6D 6C 6D 6C 6C 6A 69 68 69 6A 6C 6A 6C 68 6A 69 6A 69 6B 6D 70 71 71 74 76 77 7A 79 7C 7C 7F 7D 7E 7D 7D 7C 7E 7D 7F 7D 7D 79 7A 76 77 73 73 70 6F 6B 6C 68 68 63 61 5E 5B 57 55 4E 49 43 3E</a:t>
            </a:r>
          </a:p>
          <a:p>
            <a:pPr marL="0" indent="0">
              <a:buNone/>
            </a:pPr>
            <a:r>
              <a:rPr lang="pt-BR" altLang="zh-CN" dirty="0">
                <a:latin typeface="Consolas" panose="020B0609020204030204" pitchFamily="49" charset="0"/>
              </a:rPr>
              <a:t>00#</a:t>
            </a:r>
            <a:endParaRPr lang="zh-CN" altLang="en-US" dirty="0">
              <a:latin typeface="Consolas" panose="020B0609020204030204" pitchFamily="49" charset="0"/>
            </a:endParaRPr>
          </a:p>
        </p:txBody>
      </p:sp>
      <p:sp>
        <p:nvSpPr>
          <p:cNvPr id="5" name="文本框 4"/>
          <p:cNvSpPr txBox="1"/>
          <p:nvPr/>
        </p:nvSpPr>
        <p:spPr>
          <a:xfrm>
            <a:off x="6836584" y="5704610"/>
            <a:ext cx="1569660" cy="461665"/>
          </a:xfrm>
          <a:prstGeom prst="rect">
            <a:avLst/>
          </a:prstGeom>
          <a:noFill/>
        </p:spPr>
        <p:txBody>
          <a:bodyPr wrap="none" rtlCol="0">
            <a:spAutoFit/>
          </a:bodyPr>
          <a:lstStyle/>
          <a:p>
            <a:r>
              <a:rPr lang="zh-CN" altLang="en-US" sz="2400" i="1" spc="300" dirty="0" smtClean="0">
                <a:latin typeface="微软雅黑" panose="020B0503020204020204" pitchFamily="34" charset="-122"/>
                <a:ea typeface="微软雅黑" panose="020B0503020204020204" pitchFamily="34" charset="-122"/>
              </a:rPr>
              <a:t>协议传输</a:t>
            </a:r>
            <a:endParaRPr lang="zh-CN" altLang="en-US" sz="2400" i="1" spc="300" dirty="0">
              <a:latin typeface="微软雅黑" panose="020B0503020204020204" pitchFamily="34" charset="-122"/>
              <a:ea typeface="微软雅黑" panose="020B0503020204020204" pitchFamily="34" charset="-122"/>
            </a:endParaRPr>
          </a:p>
        </p:txBody>
      </p:sp>
      <p:sp>
        <p:nvSpPr>
          <p:cNvPr id="6" name="圆角矩形标注 5"/>
          <p:cNvSpPr/>
          <p:nvPr/>
        </p:nvSpPr>
        <p:spPr>
          <a:xfrm>
            <a:off x="3101686" y="431221"/>
            <a:ext cx="1345623" cy="366857"/>
          </a:xfrm>
          <a:prstGeom prst="wedgeRoundRectCallout">
            <a:avLst>
              <a:gd name="adj1" fmla="val -60738"/>
              <a:gd name="adj2" fmla="val 110651"/>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数据头</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7" name="圆角矩形标注 6"/>
          <p:cNvSpPr/>
          <p:nvPr/>
        </p:nvSpPr>
        <p:spPr>
          <a:xfrm>
            <a:off x="1579418" y="5401685"/>
            <a:ext cx="1345623" cy="366857"/>
          </a:xfrm>
          <a:prstGeom prst="wedgeRoundRectCallout">
            <a:avLst>
              <a:gd name="adj1" fmla="val -59965"/>
              <a:gd name="adj2" fmla="val -147099"/>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数据尾</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 name="圆角矩形 7"/>
          <p:cNvSpPr/>
          <p:nvPr/>
        </p:nvSpPr>
        <p:spPr>
          <a:xfrm>
            <a:off x="732558" y="983961"/>
            <a:ext cx="2192483" cy="325294"/>
          </a:xfrm>
          <a:prstGeom prst="round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732558" y="1413164"/>
            <a:ext cx="7673686" cy="3252353"/>
          </a:xfrm>
          <a:prstGeom prst="roundRect">
            <a:avLst>
              <a:gd name="adj" fmla="val 4527"/>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标注 9"/>
          <p:cNvSpPr/>
          <p:nvPr/>
        </p:nvSpPr>
        <p:spPr>
          <a:xfrm>
            <a:off x="5283141" y="5034828"/>
            <a:ext cx="1553443" cy="366857"/>
          </a:xfrm>
          <a:prstGeom prst="wedgeRoundRectCallout">
            <a:avLst>
              <a:gd name="adj1" fmla="val -59965"/>
              <a:gd name="adj2" fmla="val -147099"/>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数据主体</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732558" y="4723533"/>
            <a:ext cx="755939" cy="325294"/>
          </a:xfrm>
          <a:prstGeom prst="round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4851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4911" y="64632"/>
            <a:ext cx="7886700" cy="642792"/>
          </a:xfrm>
        </p:spPr>
        <p:txBody>
          <a:bodyPr>
            <a:normAutofit/>
          </a:bodyPr>
          <a:lstStyle/>
          <a:p>
            <a:pPr algn="ctr"/>
            <a:r>
              <a:rPr lang="zh-CN" altLang="en-US" sz="2800" dirty="0">
                <a:latin typeface="微软雅黑" panose="020B0503020204020204" pitchFamily="34" charset="-122"/>
                <a:ea typeface="微软雅黑" panose="020B0503020204020204" pitchFamily="34" charset="-122"/>
              </a:rPr>
              <a:t>自</a:t>
            </a:r>
            <a:r>
              <a:rPr lang="zh-CN" altLang="en-US" sz="2800" dirty="0" smtClean="0">
                <a:latin typeface="微软雅黑" panose="020B0503020204020204" pitchFamily="34" charset="-122"/>
                <a:ea typeface="微软雅黑" panose="020B0503020204020204" pitchFamily="34" charset="-122"/>
              </a:rPr>
              <a:t>适应曝光</a:t>
            </a:r>
            <a:endParaRPr lang="zh-CN" altLang="en-US" sz="2800" dirty="0">
              <a:latin typeface="微软雅黑" panose="020B0503020204020204" pitchFamily="34" charset="-122"/>
              <a:ea typeface="微软雅黑" panose="020B0503020204020204" pitchFamily="34" charset="-122"/>
            </a:endParaRP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263" y="893618"/>
            <a:ext cx="4996274" cy="1171888"/>
          </a:xfrm>
          <a:prstGeom prst="rect">
            <a:avLst/>
          </a:prstGeom>
          <a:ln>
            <a:noFill/>
          </a:ln>
          <a:effectLst>
            <a:outerShdw blurRad="190500" algn="tl" rotWithShape="0">
              <a:srgbClr val="000000">
                <a:alpha val="70000"/>
              </a:srgbClr>
            </a:outerShdw>
          </a:effec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263" y="2282873"/>
            <a:ext cx="2342694" cy="4335970"/>
          </a:xfrm>
          <a:prstGeom prst="rect">
            <a:avLst/>
          </a:prstGeom>
          <a:ln>
            <a:noFill/>
          </a:ln>
          <a:effectLst>
            <a:outerShdw blurRad="190500" algn="tl" rotWithShape="0">
              <a:srgbClr val="000000">
                <a:alpha val="70000"/>
              </a:srgbClr>
            </a:outerShdw>
          </a:effec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9621" y="893618"/>
            <a:ext cx="3270007" cy="5676986"/>
          </a:xfrm>
          <a:prstGeom prst="rect">
            <a:avLst/>
          </a:prstGeom>
          <a:ln>
            <a:noFill/>
          </a:ln>
          <a:effectLst>
            <a:outerShdw blurRad="190500" algn="tl" rotWithShape="0">
              <a:srgbClr val="000000">
                <a:alpha val="70000"/>
              </a:srgbClr>
            </a:outerShdw>
          </a:effectLst>
        </p:spPr>
      </p:pic>
      <p:sp>
        <p:nvSpPr>
          <p:cNvPr id="9" name="文本框 8"/>
          <p:cNvSpPr txBox="1"/>
          <p:nvPr/>
        </p:nvSpPr>
        <p:spPr>
          <a:xfrm>
            <a:off x="2650754" y="3866377"/>
            <a:ext cx="1866217" cy="369332"/>
          </a:xfrm>
          <a:prstGeom prst="rect">
            <a:avLst/>
          </a:prstGeom>
          <a:noFill/>
        </p:spPr>
        <p:txBody>
          <a:bodyPr wrap="none" rtlCol="0">
            <a:spAutoFit/>
          </a:bodyPr>
          <a:lstStyle/>
          <a:p>
            <a:r>
              <a:rPr lang="en-US" altLang="zh-CN" dirty="0" smtClean="0">
                <a:sym typeface="Wingdings" panose="05000000000000000000" pitchFamily="2" charset="2"/>
              </a:rPr>
              <a:t></a:t>
            </a:r>
            <a:r>
              <a:rPr lang="zh-CN" altLang="en-US" dirty="0" smtClean="0"/>
              <a:t>计算曝光时间</a:t>
            </a:r>
            <a:endParaRPr lang="zh-CN" altLang="en-US" dirty="0"/>
          </a:p>
        </p:txBody>
      </p:sp>
      <p:sp>
        <p:nvSpPr>
          <p:cNvPr id="10" name="文本框 9"/>
          <p:cNvSpPr txBox="1"/>
          <p:nvPr/>
        </p:nvSpPr>
        <p:spPr>
          <a:xfrm>
            <a:off x="4205145" y="5257851"/>
            <a:ext cx="1364476" cy="369332"/>
          </a:xfrm>
          <a:prstGeom prst="rect">
            <a:avLst/>
          </a:prstGeom>
          <a:noFill/>
        </p:spPr>
        <p:txBody>
          <a:bodyPr wrap="none" rtlCol="0">
            <a:spAutoFit/>
          </a:bodyPr>
          <a:lstStyle/>
          <a:p>
            <a:r>
              <a:rPr lang="zh-CN" altLang="en-US" dirty="0" smtClean="0"/>
              <a:t>曝光过程</a:t>
            </a:r>
            <a:r>
              <a:rPr lang="en-US" altLang="zh-CN" dirty="0" smtClean="0">
                <a:sym typeface="Wingdings" panose="05000000000000000000" pitchFamily="2" charset="2"/>
              </a:rPr>
              <a:t></a:t>
            </a:r>
            <a:endParaRPr lang="zh-CN" altLang="en-US" dirty="0"/>
          </a:p>
        </p:txBody>
      </p:sp>
      <p:sp>
        <p:nvSpPr>
          <p:cNvPr id="11" name="文本框 10"/>
          <p:cNvSpPr txBox="1"/>
          <p:nvPr/>
        </p:nvSpPr>
        <p:spPr>
          <a:xfrm>
            <a:off x="3068379" y="2474904"/>
            <a:ext cx="2262158" cy="369332"/>
          </a:xfrm>
          <a:prstGeom prst="rect">
            <a:avLst/>
          </a:prstGeom>
          <a:noFill/>
        </p:spPr>
        <p:txBody>
          <a:bodyPr wrap="none" rtlCol="0">
            <a:spAutoFit/>
          </a:bodyPr>
          <a:lstStyle/>
          <a:p>
            <a:r>
              <a:rPr lang="zh-CN" altLang="en-US" dirty="0" smtClean="0"/>
              <a:t>自</a:t>
            </a:r>
            <a:r>
              <a:rPr lang="zh-CN" altLang="en-US" dirty="0"/>
              <a:t>适应</a:t>
            </a:r>
            <a:r>
              <a:rPr lang="zh-CN" altLang="en-US" dirty="0" smtClean="0"/>
              <a:t>曝光闭环控制</a:t>
            </a:r>
            <a:endParaRPr lang="zh-CN" altLang="en-US" dirty="0"/>
          </a:p>
        </p:txBody>
      </p:sp>
      <p:sp>
        <p:nvSpPr>
          <p:cNvPr id="12" name="文本框 11"/>
          <p:cNvSpPr txBox="1"/>
          <p:nvPr/>
        </p:nvSpPr>
        <p:spPr>
          <a:xfrm rot="5400000">
            <a:off x="3915540" y="2182405"/>
            <a:ext cx="415498" cy="369332"/>
          </a:xfrm>
          <a:prstGeom prst="rect">
            <a:avLst/>
          </a:prstGeom>
          <a:noFill/>
        </p:spPr>
        <p:txBody>
          <a:bodyPr wrap="none" rtlCol="0">
            <a:spAutoFit/>
          </a:bodyPr>
          <a:lstStyle/>
          <a:p>
            <a:r>
              <a:rPr lang="en-US" altLang="zh-CN" dirty="0" smtClean="0">
                <a:sym typeface="Wingdings" panose="05000000000000000000" pitchFamily="2" charset="2"/>
              </a:rPr>
              <a:t></a:t>
            </a:r>
            <a:endParaRPr lang="zh-CN" altLang="en-US" dirty="0"/>
          </a:p>
        </p:txBody>
      </p:sp>
    </p:spTree>
    <p:extLst>
      <p:ext uri="{BB962C8B-B14F-4D97-AF65-F5344CB8AC3E}">
        <p14:creationId xmlns:p14="http://schemas.microsoft.com/office/powerpoint/2010/main" val="36439865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2800" dirty="0" smtClean="0">
                <a:latin typeface="微软雅黑" panose="020B0503020204020204" pitchFamily="34" charset="-122"/>
                <a:ea typeface="微软雅黑" panose="020B0503020204020204" pitchFamily="34" charset="-122"/>
              </a:rPr>
              <a:t>自适应曝光参数关系简要说明图</a:t>
            </a:r>
            <a:endParaRPr lang="zh-CN" altLang="en-US" sz="2800" dirty="0">
              <a:latin typeface="微软雅黑" panose="020B0503020204020204" pitchFamily="34" charset="-122"/>
              <a:ea typeface="微软雅黑" panose="020B0503020204020204" pitchFamily="34" charset="-122"/>
            </a:endParaRP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357264"/>
            <a:ext cx="7886700" cy="35166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017631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044536"/>
            <a:ext cx="7886700" cy="734725"/>
          </a:xfrm>
        </p:spPr>
        <p:txBody>
          <a:bodyPr>
            <a:normAutofit/>
          </a:bodyPr>
          <a:lstStyle/>
          <a:p>
            <a:pPr algn="ctr"/>
            <a:r>
              <a:rPr lang="zh-CN" altLang="en-US" sz="3200" dirty="0" smtClean="0">
                <a:latin typeface="黑体" panose="02010609060101010101" pitchFamily="49" charset="-122"/>
                <a:ea typeface="黑体" panose="02010609060101010101" pitchFamily="49" charset="-122"/>
              </a:rPr>
              <a:t>怎么处理采集到的图像数据？</a:t>
            </a:r>
            <a:endParaRPr lang="zh-CN" altLang="en-US" sz="3200"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628650" y="2524990"/>
            <a:ext cx="7886700" cy="3433763"/>
          </a:xfrm>
        </p:spPr>
        <p:txBody>
          <a:bodyPr>
            <a:normAutofit/>
          </a:bodyPr>
          <a:lstStyle/>
          <a:p>
            <a:pPr marL="0" indent="720000" algn="just">
              <a:lnSpc>
                <a:spcPct val="150000"/>
              </a:lnSpc>
              <a:buNone/>
            </a:pPr>
            <a:r>
              <a:rPr lang="zh-CN" altLang="zh-CN" sz="2400" dirty="0" smtClean="0">
                <a:latin typeface="幼圆" panose="02010509060101010101" pitchFamily="49" charset="-122"/>
                <a:ea typeface="幼圆" panose="02010509060101010101" pitchFamily="49" charset="-122"/>
              </a:rPr>
              <a:t>线</a:t>
            </a:r>
            <a:r>
              <a:rPr lang="zh-CN" altLang="en-US" sz="2400" dirty="0" smtClean="0">
                <a:latin typeface="幼圆" panose="02010509060101010101" pitchFamily="49" charset="-122"/>
                <a:ea typeface="幼圆" panose="02010509060101010101" pitchFamily="49" charset="-122"/>
              </a:rPr>
              <a:t>阵</a:t>
            </a:r>
            <a:r>
              <a:rPr lang="en-US" altLang="zh-CN" sz="2400" dirty="0" smtClean="0">
                <a:latin typeface="幼圆" panose="02010509060101010101" pitchFamily="49" charset="-122"/>
                <a:ea typeface="幼圆" panose="02010509060101010101" pitchFamily="49" charset="-122"/>
              </a:rPr>
              <a:t>CCD</a:t>
            </a:r>
            <a:r>
              <a:rPr lang="zh-CN" altLang="zh-CN" sz="2400" dirty="0" smtClean="0">
                <a:latin typeface="幼圆" panose="02010509060101010101" pitchFamily="49" charset="-122"/>
                <a:ea typeface="幼圆" panose="02010509060101010101" pitchFamily="49" charset="-122"/>
              </a:rPr>
              <a:t>采集</a:t>
            </a:r>
            <a:r>
              <a:rPr lang="zh-CN" altLang="en-US" sz="2400" dirty="0" smtClean="0">
                <a:latin typeface="幼圆" panose="02010509060101010101" pitchFamily="49" charset="-122"/>
                <a:ea typeface="幼圆" panose="02010509060101010101" pitchFamily="49" charset="-122"/>
              </a:rPr>
              <a:t>到的</a:t>
            </a:r>
            <a:r>
              <a:rPr lang="zh-CN" altLang="zh-CN" sz="2400" dirty="0" smtClean="0">
                <a:latin typeface="幼圆" panose="02010509060101010101" pitchFamily="49" charset="-122"/>
                <a:ea typeface="幼圆" panose="02010509060101010101" pitchFamily="49" charset="-122"/>
              </a:rPr>
              <a:t>图像</a:t>
            </a:r>
            <a:r>
              <a:rPr lang="zh-CN" altLang="zh-CN" sz="2400" dirty="0">
                <a:latin typeface="幼圆" panose="02010509060101010101" pitchFamily="49" charset="-122"/>
                <a:ea typeface="幼圆" panose="02010509060101010101" pitchFamily="49" charset="-122"/>
              </a:rPr>
              <a:t>是</a:t>
            </a:r>
            <a:r>
              <a:rPr lang="en-US" altLang="zh-CN" sz="2400" dirty="0">
                <a:latin typeface="幼圆" panose="02010509060101010101" pitchFamily="49" charset="-122"/>
                <a:ea typeface="幼圆" panose="02010509060101010101" pitchFamily="49" charset="-122"/>
              </a:rPr>
              <a:t> 128</a:t>
            </a:r>
            <a:r>
              <a:rPr lang="zh-CN" altLang="zh-CN" sz="2400" dirty="0">
                <a:latin typeface="幼圆" panose="02010509060101010101" pitchFamily="49" charset="-122"/>
                <a:ea typeface="幼圆" panose="02010509060101010101" pitchFamily="49" charset="-122"/>
              </a:rPr>
              <a:t>个电压值，根据电压值的高低判断赛道信息，当电压值突变，即产生一个跳变沿时，就认为是采集到了一个边界，</a:t>
            </a:r>
            <a:r>
              <a:rPr lang="en-US" altLang="zh-CN" sz="2400" dirty="0">
                <a:latin typeface="幼圆" panose="02010509060101010101" pitchFamily="49" charset="-122"/>
                <a:ea typeface="幼圆" panose="02010509060101010101" pitchFamily="49" charset="-122"/>
              </a:rPr>
              <a:t>CCD</a:t>
            </a:r>
            <a:r>
              <a:rPr lang="zh-CN" altLang="zh-CN" sz="2400" dirty="0">
                <a:latin typeface="幼圆" panose="02010509060101010101" pitchFamily="49" charset="-122"/>
                <a:ea typeface="幼圆" panose="02010509060101010101" pitchFamily="49" charset="-122"/>
              </a:rPr>
              <a:t>采集到的图像有：</a:t>
            </a:r>
            <a:r>
              <a:rPr lang="zh-CN" altLang="zh-CN" sz="2400" dirty="0" smtClean="0">
                <a:latin typeface="幼圆" panose="02010509060101010101" pitchFamily="49" charset="-122"/>
                <a:ea typeface="幼圆" panose="02010509060101010101" pitchFamily="49" charset="-122"/>
              </a:rPr>
              <a:t>起跑线</a:t>
            </a:r>
            <a:r>
              <a:rPr lang="zh-CN" altLang="en-US" sz="2400" dirty="0">
                <a:latin typeface="幼圆" panose="02010509060101010101" pitchFamily="49" charset="-122"/>
                <a:ea typeface="幼圆" panose="02010509060101010101" pitchFamily="49" charset="-122"/>
              </a:rPr>
              <a:t>、</a:t>
            </a:r>
            <a:r>
              <a:rPr lang="zh-CN" altLang="zh-CN" sz="2400" dirty="0" smtClean="0">
                <a:latin typeface="幼圆" panose="02010509060101010101" pitchFamily="49" charset="-122"/>
                <a:ea typeface="幼圆" panose="02010509060101010101" pitchFamily="49" charset="-122"/>
              </a:rPr>
              <a:t>直道</a:t>
            </a:r>
            <a:r>
              <a:rPr lang="zh-CN" altLang="zh-CN" sz="2400" dirty="0">
                <a:latin typeface="幼圆" panose="02010509060101010101" pitchFamily="49" charset="-122"/>
                <a:ea typeface="幼圆" panose="02010509060101010101" pitchFamily="49" charset="-122"/>
              </a:rPr>
              <a:t>图像、十字交叉、弯道图像、路障处、人字</a:t>
            </a:r>
            <a:r>
              <a:rPr lang="zh-CN" altLang="zh-CN" sz="2400" dirty="0" smtClean="0">
                <a:latin typeface="幼圆" panose="02010509060101010101" pitchFamily="49" charset="-122"/>
                <a:ea typeface="幼圆" panose="02010509060101010101" pitchFamily="49" charset="-122"/>
              </a:rPr>
              <a:t>图像</a:t>
            </a:r>
            <a:r>
              <a:rPr lang="zh-CN" altLang="en-US" sz="2400" dirty="0" smtClean="0">
                <a:latin typeface="幼圆" panose="02010509060101010101" pitchFamily="49" charset="-122"/>
                <a:ea typeface="幼圆" panose="02010509060101010101" pitchFamily="49" charset="-122"/>
              </a:rPr>
              <a:t>等其他特殊图像</a:t>
            </a:r>
            <a:r>
              <a:rPr lang="zh-CN" altLang="zh-CN" sz="2400" dirty="0" smtClean="0">
                <a:latin typeface="幼圆" panose="02010509060101010101" pitchFamily="49" charset="-122"/>
                <a:ea typeface="幼圆" panose="02010509060101010101" pitchFamily="49" charset="-122"/>
              </a:rPr>
              <a:t>。</a:t>
            </a:r>
            <a:endParaRPr lang="zh-CN" altLang="en-US" sz="24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22906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3.7037E-6 L 0 -0.28842 " pathEditMode="relative" rAng="0" ptsTypes="AA">
                                      <p:cBhvr>
                                        <p:cTn id="6" dur="2000" fill="hold"/>
                                        <p:tgtEl>
                                          <p:spTgt spid="2"/>
                                        </p:tgtEl>
                                        <p:attrNameLst>
                                          <p:attrName>ppt_x</p:attrName>
                                          <p:attrName>ppt_y</p:attrName>
                                        </p:attrNameLst>
                                      </p:cBhvr>
                                      <p:rCtr x="0" y="-14421"/>
                                    </p:animMotion>
                                  </p:childTnLst>
                                </p:cTn>
                              </p:par>
                            </p:childTnLst>
                          </p:cTn>
                        </p:par>
                        <p:par>
                          <p:cTn id="7" fill="hold">
                            <p:stCondLst>
                              <p:cond delay="2000"/>
                            </p:stCondLst>
                            <p:childTnLst>
                              <p:par>
                                <p:cTn id="8" presetID="42" presetClass="entr" presetSubtype="0" fill="hold" grpId="0"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5523" y="1424999"/>
            <a:ext cx="7886700" cy="1325563"/>
          </a:xfrm>
        </p:spPr>
        <p:txBody>
          <a:bodyPr>
            <a:normAutofit/>
          </a:bodyPr>
          <a:lstStyle/>
          <a:p>
            <a:pPr algn="ctr"/>
            <a:r>
              <a:rPr lang="zh-CN" altLang="en-US" sz="4000" dirty="0" smtClean="0">
                <a:latin typeface="黑体" panose="02010609060101010101" pitchFamily="49" charset="-122"/>
                <a:ea typeface="黑体" panose="02010609060101010101" pitchFamily="49" charset="-122"/>
              </a:rPr>
              <a:t>常见的识别方法</a:t>
            </a:r>
            <a:endParaRPr lang="zh-CN" altLang="en-US" sz="4000"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628650" y="3034145"/>
            <a:ext cx="7886700" cy="3142818"/>
          </a:xfrm>
        </p:spPr>
        <p:txBody>
          <a:bodyPr/>
          <a:lstStyle/>
          <a:p>
            <a:pPr marL="0" indent="720000">
              <a:lnSpc>
                <a:spcPct val="150000"/>
              </a:lnSpc>
              <a:buNone/>
            </a:pPr>
            <a:r>
              <a:rPr lang="zh-CN" altLang="zh-CN" dirty="0">
                <a:latin typeface="幼圆" panose="02010509060101010101" pitchFamily="49" charset="-122"/>
                <a:ea typeface="幼圆" panose="02010509060101010101" pitchFamily="49" charset="-122"/>
              </a:rPr>
              <a:t>路径识别时有多种方法，包括单方向寻线法、中间到两边寻线法、二值化</a:t>
            </a:r>
            <a:r>
              <a:rPr lang="zh-CN" altLang="zh-CN" dirty="0" smtClean="0">
                <a:latin typeface="幼圆" panose="02010509060101010101" pitchFamily="49" charset="-122"/>
                <a:ea typeface="幼圆" panose="02010509060101010101" pitchFamily="49" charset="-122"/>
              </a:rPr>
              <a:t>法</a:t>
            </a:r>
            <a:r>
              <a:rPr lang="en-US" altLang="zh-CN" dirty="0" smtClean="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7438373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609562"/>
            <a:ext cx="7886700" cy="1488921"/>
          </a:xfrm>
        </p:spPr>
        <p:txBody>
          <a:bodyPr>
            <a:normAutofit/>
          </a:bodyPr>
          <a:lstStyle/>
          <a:p>
            <a:pPr algn="ctr"/>
            <a:r>
              <a:rPr lang="zh-CN" altLang="en-US" sz="4000" dirty="0" smtClean="0">
                <a:latin typeface="黑体" panose="02010609060101010101" pitchFamily="49" charset="-122"/>
                <a:ea typeface="黑体" panose="02010609060101010101" pitchFamily="49" charset="-122"/>
              </a:rPr>
              <a:t>中心点动态循迹法</a:t>
            </a:r>
            <a:endParaRPr lang="zh-CN" altLang="en-US" sz="4000"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628650" y="1953490"/>
            <a:ext cx="7886700" cy="2971801"/>
          </a:xfrm>
        </p:spPr>
        <p:txBody>
          <a:bodyPr>
            <a:noAutofit/>
          </a:bodyPr>
          <a:lstStyle/>
          <a:p>
            <a:pPr marL="0" indent="468000">
              <a:lnSpc>
                <a:spcPct val="100000"/>
              </a:lnSpc>
              <a:buNone/>
            </a:pPr>
            <a:r>
              <a:rPr lang="zh-CN" altLang="en-US" sz="2400" b="1" dirty="0" smtClean="0">
                <a:latin typeface="微软雅黑" panose="020B0503020204020204" pitchFamily="34" charset="-122"/>
                <a:ea typeface="微软雅黑" panose="020B0503020204020204" pitchFamily="34" charset="-122"/>
              </a:rPr>
              <a:t>核心思想：</a:t>
            </a:r>
            <a:endParaRPr lang="en-US" altLang="zh-CN" sz="2400" b="1" dirty="0" smtClean="0">
              <a:latin typeface="微软雅黑" panose="020B0503020204020204" pitchFamily="34" charset="-122"/>
              <a:ea typeface="微软雅黑" panose="020B0503020204020204" pitchFamily="34" charset="-122"/>
            </a:endParaRPr>
          </a:p>
          <a:p>
            <a:pPr marL="0" indent="468000">
              <a:lnSpc>
                <a:spcPct val="170000"/>
              </a:lnSpc>
              <a:buNone/>
            </a:pPr>
            <a:r>
              <a:rPr lang="zh-CN" altLang="en-US" sz="1800" dirty="0" smtClean="0">
                <a:latin typeface="微软雅黑" panose="020B0503020204020204" pitchFamily="34" charset="-122"/>
                <a:ea typeface="微软雅黑" panose="020B0503020204020204" pitchFamily="34" charset="-122"/>
              </a:rPr>
              <a:t>当</a:t>
            </a:r>
            <a:r>
              <a:rPr lang="en-US" altLang="zh-CN" sz="1800" dirty="0" smtClean="0">
                <a:latin typeface="微软雅黑" panose="020B0503020204020204" pitchFamily="34" charset="-122"/>
                <a:ea typeface="微软雅黑" panose="020B0503020204020204" pitchFamily="34" charset="-122"/>
              </a:rPr>
              <a:t>CCD</a:t>
            </a:r>
            <a:r>
              <a:rPr lang="zh-CN" altLang="en-US" sz="1800" dirty="0">
                <a:latin typeface="微软雅黑" panose="020B0503020204020204" pitchFamily="34" charset="-122"/>
                <a:ea typeface="微软雅黑" panose="020B0503020204020204" pitchFamily="34" charset="-122"/>
              </a:rPr>
              <a:t>开始</a:t>
            </a:r>
            <a:r>
              <a:rPr lang="zh-CN" altLang="en-US" sz="1800" dirty="0" smtClean="0">
                <a:latin typeface="微软雅黑" panose="020B0503020204020204" pitchFamily="34" charset="-122"/>
                <a:ea typeface="微软雅黑" panose="020B0503020204020204" pitchFamily="34" charset="-122"/>
              </a:rPr>
              <a:t>工作采集到第一幅图像时，计算出赛道中心点，并将此计算结果作为中心点的初始值。下一幅图像到来后从初始值的位置开始向图像两端遍历，遍历到图像跳变沿时停止遍历，标记跳变沿，并根据检测到的跳变沿计算出新的赛道中心点，用来作为下幅图像的遍历起始点。按此规律，循环往复，赛道中心点会处于不断更新当中</a:t>
            </a:r>
            <a:r>
              <a:rPr lang="en-US" altLang="zh-CN" sz="1800" dirty="0" smtClean="0">
                <a:latin typeface="微软雅黑" panose="020B0503020204020204" pitchFamily="34" charset="-122"/>
                <a:ea typeface="微软雅黑" panose="020B0503020204020204" pitchFamily="34" charset="-122"/>
              </a:rPr>
              <a:t>······</a:t>
            </a:r>
          </a:p>
        </p:txBody>
      </p:sp>
      <p:sp>
        <p:nvSpPr>
          <p:cNvPr id="4" name="文本框 3"/>
          <p:cNvSpPr txBox="1"/>
          <p:nvPr/>
        </p:nvSpPr>
        <p:spPr>
          <a:xfrm>
            <a:off x="1137805" y="5024734"/>
            <a:ext cx="5551520" cy="923330"/>
          </a:xfrm>
          <a:prstGeom prst="rect">
            <a:avLst/>
          </a:prstGeom>
          <a:noFill/>
        </p:spPr>
        <p:txBody>
          <a:bodyPr wrap="none" rtlCol="0">
            <a:spAutoFit/>
          </a:bodyPr>
          <a:lstStyle/>
          <a:p>
            <a:r>
              <a:rPr lang="zh-CN" altLang="en-US" dirty="0" smtClean="0">
                <a:latin typeface="幼圆" panose="02010509060101010101" pitchFamily="49" charset="-122"/>
                <a:ea typeface="幼圆" panose="02010509060101010101" pitchFamily="49" charset="-122"/>
              </a:rPr>
              <a:t>优点：</a:t>
            </a:r>
            <a:endParaRPr lang="en-US" altLang="zh-CN" dirty="0" smtClean="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ü"/>
            </a:pPr>
            <a:r>
              <a:rPr lang="zh-CN" altLang="en-US" dirty="0" smtClean="0">
                <a:latin typeface="幼圆" panose="02010509060101010101" pitchFamily="49" charset="-122"/>
                <a:ea typeface="幼圆" panose="02010509060101010101" pitchFamily="49" charset="-122"/>
              </a:rPr>
              <a:t>提高了识别路径的工作效率</a:t>
            </a:r>
            <a:endParaRPr lang="en-US" altLang="zh-CN" dirty="0" smtClean="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ü"/>
            </a:pPr>
            <a:r>
              <a:rPr lang="zh-CN" altLang="en-US" dirty="0" smtClean="0">
                <a:latin typeface="幼圆" panose="02010509060101010101" pitchFamily="49" charset="-122"/>
                <a:ea typeface="幼圆" panose="02010509060101010101" pitchFamily="49" charset="-122"/>
              </a:rPr>
              <a:t>对后续路径识别的具体分类起到了化繁为简的作用</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00420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3.7037E-7 L 0 -0.33449 " pathEditMode="relative" rAng="0" ptsTypes="AA">
                                      <p:cBhvr>
                                        <p:cTn id="6" dur="2000" fill="hold"/>
                                        <p:tgtEl>
                                          <p:spTgt spid="2"/>
                                        </p:tgtEl>
                                        <p:attrNameLst>
                                          <p:attrName>ppt_x</p:attrName>
                                          <p:attrName>ppt_y</p:attrName>
                                        </p:attrNameLst>
                                      </p:cBhvr>
                                      <p:rCtr x="0" y="-16736"/>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057400" y="2971800"/>
            <a:ext cx="5392882" cy="602674"/>
          </a:xfrm>
        </p:spPr>
        <p:txBody>
          <a:bodyPr>
            <a:normAutofit/>
          </a:bodyPr>
          <a:lstStyle/>
          <a:p>
            <a:r>
              <a:rPr lang="en-US" altLang="zh-CN" sz="3600" dirty="0" smtClean="0">
                <a:latin typeface="黑体" panose="02010609060101010101" pitchFamily="49" charset="-122"/>
                <a:ea typeface="黑体" panose="02010609060101010101" pitchFamily="49" charset="-122"/>
              </a:rPr>
              <a:t>CCD</a:t>
            </a:r>
            <a:r>
              <a:rPr lang="zh-CN" altLang="en-US" sz="3600" dirty="0" smtClean="0">
                <a:latin typeface="黑体" panose="02010609060101010101" pitchFamily="49" charset="-122"/>
                <a:ea typeface="黑体" panose="02010609060101010101" pitchFamily="49" charset="-122"/>
              </a:rPr>
              <a:t>是什么？</a:t>
            </a:r>
            <a:endParaRPr lang="zh-CN" altLang="en-US" sz="3600" dirty="0">
              <a:latin typeface="黑体" panose="02010609060101010101" pitchFamily="49" charset="-122"/>
              <a:ea typeface="黑体" panose="02010609060101010101" pitchFamily="49" charset="-122"/>
            </a:endParaRPr>
          </a:p>
        </p:txBody>
      </p:sp>
      <p:sp>
        <p:nvSpPr>
          <p:cNvPr id="4" name="文本框 3"/>
          <p:cNvSpPr txBox="1"/>
          <p:nvPr/>
        </p:nvSpPr>
        <p:spPr>
          <a:xfrm>
            <a:off x="849969" y="2053486"/>
            <a:ext cx="7377545" cy="4247317"/>
          </a:xfrm>
          <a:prstGeom prst="rect">
            <a:avLst/>
          </a:prstGeom>
          <a:noFill/>
        </p:spPr>
        <p:txBody>
          <a:bodyPr wrap="square" rtlCol="0" anchor="t">
            <a:spAutoFit/>
          </a:bodyPr>
          <a:lstStyle/>
          <a:p>
            <a:pPr indent="468000" algn="just">
              <a:lnSpc>
                <a:spcPct val="150000"/>
              </a:lnSpc>
            </a:pPr>
            <a:r>
              <a:rPr lang="en-US" altLang="zh-CN" sz="2000" dirty="0">
                <a:latin typeface="幼圆" panose="02010509060101010101" pitchFamily="49" charset="-122"/>
                <a:ea typeface="幼圆" panose="02010509060101010101" pitchFamily="49" charset="-122"/>
              </a:rPr>
              <a:t>CCD</a:t>
            </a:r>
            <a:r>
              <a:rPr lang="zh-CN" altLang="en-US" sz="2000" dirty="0">
                <a:latin typeface="幼圆" panose="02010509060101010101" pitchFamily="49" charset="-122"/>
                <a:ea typeface="幼圆" panose="02010509060101010101" pitchFamily="49" charset="-122"/>
              </a:rPr>
              <a:t>，英文全称</a:t>
            </a:r>
            <a:r>
              <a:rPr lang="en-US" altLang="zh-CN" sz="2000" dirty="0">
                <a:latin typeface="幼圆" panose="02010509060101010101" pitchFamily="49" charset="-122"/>
                <a:ea typeface="幼圆" panose="02010509060101010101" pitchFamily="49" charset="-122"/>
              </a:rPr>
              <a:t>:Charge-coupled Device</a:t>
            </a:r>
            <a:r>
              <a:rPr lang="zh-CN" altLang="en-US" sz="2000" dirty="0">
                <a:latin typeface="幼圆" panose="02010509060101010101" pitchFamily="49" charset="-122"/>
                <a:ea typeface="幼圆" panose="02010509060101010101" pitchFamily="49" charset="-122"/>
              </a:rPr>
              <a:t>，中文全称</a:t>
            </a:r>
            <a:r>
              <a:rPr lang="en-US" altLang="zh-CN" sz="2000" dirty="0">
                <a:latin typeface="幼圆" panose="02010509060101010101" pitchFamily="49" charset="-122"/>
                <a:ea typeface="幼圆" panose="02010509060101010101" pitchFamily="49" charset="-122"/>
              </a:rPr>
              <a:t>:</a:t>
            </a:r>
            <a:r>
              <a:rPr lang="zh-CN" altLang="en-US" sz="2000" dirty="0">
                <a:latin typeface="幼圆" panose="02010509060101010101" pitchFamily="49" charset="-122"/>
                <a:ea typeface="幼圆" panose="02010509060101010101" pitchFamily="49" charset="-122"/>
              </a:rPr>
              <a:t>电荷耦合元件。可以称为</a:t>
            </a:r>
            <a:r>
              <a:rPr lang="en-US" altLang="zh-CN" sz="2000" dirty="0">
                <a:latin typeface="幼圆" panose="02010509060101010101" pitchFamily="49" charset="-122"/>
                <a:ea typeface="幼圆" panose="02010509060101010101" pitchFamily="49" charset="-122"/>
              </a:rPr>
              <a:t>CCD</a:t>
            </a:r>
            <a:r>
              <a:rPr lang="zh-CN" altLang="en-US" sz="2000" dirty="0">
                <a:latin typeface="幼圆" panose="02010509060101010101" pitchFamily="49" charset="-122"/>
                <a:ea typeface="幼圆" panose="02010509060101010101" pitchFamily="49" charset="-122"/>
              </a:rPr>
              <a:t>图像传感器</a:t>
            </a:r>
            <a:r>
              <a:rPr lang="en-US" altLang="zh-CN" sz="2000" dirty="0">
                <a:latin typeface="幼圆" panose="02010509060101010101" pitchFamily="49" charset="-122"/>
                <a:ea typeface="幼圆" panose="02010509060101010101" pitchFamily="49" charset="-122"/>
              </a:rPr>
              <a:t>,</a:t>
            </a:r>
            <a:r>
              <a:rPr lang="zh-CN" altLang="en-US" sz="2000" dirty="0">
                <a:latin typeface="幼圆" panose="02010509060101010101" pitchFamily="49" charset="-122"/>
                <a:ea typeface="幼圆" panose="02010509060101010101" pitchFamily="49" charset="-122"/>
              </a:rPr>
              <a:t>也叫图像控制器。</a:t>
            </a:r>
            <a:r>
              <a:rPr lang="en-US" altLang="zh-CN" sz="2000" dirty="0">
                <a:latin typeface="幼圆" panose="02010509060101010101" pitchFamily="49" charset="-122"/>
                <a:ea typeface="幼圆" panose="02010509060101010101" pitchFamily="49" charset="-122"/>
              </a:rPr>
              <a:t>CCD</a:t>
            </a:r>
            <a:r>
              <a:rPr lang="zh-CN" altLang="en-US" sz="2000" dirty="0">
                <a:latin typeface="幼圆" panose="02010509060101010101" pitchFamily="49" charset="-122"/>
                <a:ea typeface="幼圆" panose="02010509060101010101" pitchFamily="49" charset="-122"/>
              </a:rPr>
              <a:t>是一种半导体器件，能够把光学影像转化为</a:t>
            </a:r>
            <a:r>
              <a:rPr lang="zh-CN" altLang="en-US" sz="2000" dirty="0" smtClean="0">
                <a:latin typeface="幼圆" panose="02010509060101010101" pitchFamily="49" charset="-122"/>
                <a:ea typeface="幼圆" panose="02010509060101010101" pitchFamily="49" charset="-122"/>
              </a:rPr>
              <a:t>数字信号或模拟信号。</a:t>
            </a:r>
            <a:r>
              <a:rPr lang="en-US" altLang="zh-CN" sz="2000" dirty="0" smtClean="0">
                <a:latin typeface="幼圆" panose="02010509060101010101" pitchFamily="49" charset="-122"/>
                <a:ea typeface="幼圆" panose="02010509060101010101" pitchFamily="49" charset="-122"/>
              </a:rPr>
              <a:t>CCD</a:t>
            </a:r>
            <a:r>
              <a:rPr lang="zh-CN" altLang="en-US" sz="2000" dirty="0">
                <a:latin typeface="幼圆" panose="02010509060101010101" pitchFamily="49" charset="-122"/>
                <a:ea typeface="幼圆" panose="02010509060101010101" pitchFamily="49" charset="-122"/>
              </a:rPr>
              <a:t>上植入的微小光敏物质称作像素</a:t>
            </a:r>
            <a:r>
              <a:rPr lang="en-US" altLang="zh-CN" sz="2000" dirty="0">
                <a:latin typeface="幼圆" panose="02010509060101010101" pitchFamily="49" charset="-122"/>
                <a:ea typeface="幼圆" panose="02010509060101010101" pitchFamily="49" charset="-122"/>
              </a:rPr>
              <a:t>(Pixel)</a:t>
            </a:r>
            <a:r>
              <a:rPr lang="zh-CN" altLang="en-US" sz="2000" dirty="0">
                <a:latin typeface="幼圆" panose="02010509060101010101" pitchFamily="49" charset="-122"/>
                <a:ea typeface="幼圆" panose="02010509060101010101" pitchFamily="49" charset="-122"/>
              </a:rPr>
              <a:t>。一块</a:t>
            </a:r>
            <a:r>
              <a:rPr lang="en-US" altLang="zh-CN" sz="2000" dirty="0">
                <a:latin typeface="幼圆" panose="02010509060101010101" pitchFamily="49" charset="-122"/>
                <a:ea typeface="幼圆" panose="02010509060101010101" pitchFamily="49" charset="-122"/>
              </a:rPr>
              <a:t>CCD</a:t>
            </a:r>
            <a:r>
              <a:rPr lang="zh-CN" altLang="en-US" sz="2000" dirty="0">
                <a:latin typeface="幼圆" panose="02010509060101010101" pitchFamily="49" charset="-122"/>
                <a:ea typeface="幼圆" panose="02010509060101010101" pitchFamily="49" charset="-122"/>
              </a:rPr>
              <a:t>上包含的像素数越多，其提供的画面分辨率也就越高。</a:t>
            </a:r>
            <a:r>
              <a:rPr lang="en-US" altLang="zh-CN" sz="2000" dirty="0">
                <a:latin typeface="幼圆" panose="02010509060101010101" pitchFamily="49" charset="-122"/>
                <a:ea typeface="幼圆" panose="02010509060101010101" pitchFamily="49" charset="-122"/>
              </a:rPr>
              <a:t>CCD</a:t>
            </a:r>
            <a:r>
              <a:rPr lang="zh-CN" altLang="en-US" sz="2000" dirty="0">
                <a:latin typeface="幼圆" panose="02010509060101010101" pitchFamily="49" charset="-122"/>
                <a:ea typeface="幼圆" panose="02010509060101010101" pitchFamily="49" charset="-122"/>
              </a:rPr>
              <a:t>的作用就像胶片一样，但它是把光信号转换成电荷信号。</a:t>
            </a:r>
            <a:r>
              <a:rPr lang="en-US" altLang="zh-CN" sz="2000" dirty="0">
                <a:latin typeface="幼圆" panose="02010509060101010101" pitchFamily="49" charset="-122"/>
                <a:ea typeface="幼圆" panose="02010509060101010101" pitchFamily="49" charset="-122"/>
              </a:rPr>
              <a:t>CCD</a:t>
            </a:r>
            <a:r>
              <a:rPr lang="zh-CN" altLang="en-US" sz="2000" dirty="0">
                <a:latin typeface="幼圆" panose="02010509060101010101" pitchFamily="49" charset="-122"/>
                <a:ea typeface="幼圆" panose="02010509060101010101" pitchFamily="49" charset="-122"/>
              </a:rPr>
              <a:t>上有许多排列整齐的光电二极管，能感应光线，并将光信号转变成电信号，经外部采样放大及模数转换电路转换成数字图像信号</a:t>
            </a:r>
            <a:r>
              <a:rPr lang="zh-CN" altLang="en-US" sz="2000" dirty="0" smtClean="0">
                <a:latin typeface="幼圆" panose="02010509060101010101" pitchFamily="49" charset="-122"/>
                <a:ea typeface="幼圆" panose="02010509060101010101" pitchFamily="49" charset="-122"/>
              </a:rPr>
              <a:t>。</a:t>
            </a:r>
            <a:r>
              <a:rPr lang="en-US" altLang="zh-CN" sz="2000" dirty="0" smtClean="0">
                <a:latin typeface="幼圆" panose="02010509060101010101" pitchFamily="49" charset="-122"/>
                <a:ea typeface="幼圆" panose="02010509060101010101" pitchFamily="49" charset="-122"/>
              </a:rPr>
              <a:t>CCD</a:t>
            </a:r>
            <a:r>
              <a:rPr lang="zh-CN" altLang="en-US" sz="2000" dirty="0" smtClean="0">
                <a:latin typeface="幼圆" panose="02010509060101010101" pitchFamily="49" charset="-122"/>
                <a:ea typeface="幼圆" panose="02010509060101010101" pitchFamily="49" charset="-122"/>
              </a:rPr>
              <a:t>分为面阵</a:t>
            </a:r>
            <a:r>
              <a:rPr lang="en-US" altLang="zh-CN" sz="2000" dirty="0" smtClean="0">
                <a:latin typeface="幼圆" panose="02010509060101010101" pitchFamily="49" charset="-122"/>
                <a:ea typeface="幼圆" panose="02010509060101010101" pitchFamily="49" charset="-122"/>
              </a:rPr>
              <a:t>CCD</a:t>
            </a:r>
            <a:r>
              <a:rPr lang="zh-CN" altLang="en-US" sz="2000" dirty="0" smtClean="0">
                <a:latin typeface="幼圆" panose="02010509060101010101" pitchFamily="49" charset="-122"/>
                <a:ea typeface="幼圆" panose="02010509060101010101" pitchFamily="49" charset="-122"/>
              </a:rPr>
              <a:t>和</a:t>
            </a:r>
            <a:r>
              <a:rPr lang="zh-CN" altLang="en-US" sz="2000" dirty="0">
                <a:latin typeface="幼圆" panose="02010509060101010101" pitchFamily="49" charset="-122"/>
                <a:ea typeface="幼圆" panose="02010509060101010101" pitchFamily="49" charset="-122"/>
              </a:rPr>
              <a:t>线阵</a:t>
            </a:r>
            <a:r>
              <a:rPr lang="en-US" altLang="zh-CN" sz="2000" dirty="0" smtClean="0">
                <a:latin typeface="幼圆" panose="02010509060101010101" pitchFamily="49" charset="-122"/>
                <a:ea typeface="幼圆" panose="02010509060101010101" pitchFamily="49" charset="-122"/>
              </a:rPr>
              <a:t>CCD</a:t>
            </a:r>
            <a:r>
              <a:rPr lang="zh-CN" altLang="en-US" sz="2000" dirty="0" smtClean="0">
                <a:latin typeface="幼圆" panose="02010509060101010101" pitchFamily="49" charset="-122"/>
                <a:ea typeface="幼圆" panose="02010509060101010101" pitchFamily="49" charset="-122"/>
              </a:rPr>
              <a:t>。</a:t>
            </a:r>
            <a:endParaRPr lang="zh-CN" altLang="en-US" sz="2000" dirty="0">
              <a:latin typeface="幼圆" panose="02010509060101010101" pitchFamily="49" charset="-122"/>
              <a:ea typeface="幼圆"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5736" y="380862"/>
            <a:ext cx="1841778" cy="147911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3467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66667E-6 3.33333E-6 L -0.22656 -0.31297 " pathEditMode="relative" rAng="0" ptsTypes="AA">
                                      <p:cBhvr>
                                        <p:cTn id="6" dur="2000" fill="hold"/>
                                        <p:tgtEl>
                                          <p:spTgt spid="2"/>
                                        </p:tgtEl>
                                        <p:attrNameLst>
                                          <p:attrName>ppt_x</p:attrName>
                                          <p:attrName>ppt_y</p:attrName>
                                        </p:attrNameLst>
                                      </p:cBhvr>
                                      <p:rCtr x="-11337" y="-15648"/>
                                    </p:animMotion>
                                  </p:childTnLst>
                                </p:cTn>
                              </p:par>
                            </p:childTnLst>
                          </p:cTn>
                        </p:par>
                        <p:par>
                          <p:cTn id="7" fill="hold">
                            <p:stCondLst>
                              <p:cond delay="2000"/>
                            </p:stCondLst>
                            <p:childTnLst>
                              <p:par>
                                <p:cTn id="8" presetID="42"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059" y="115744"/>
            <a:ext cx="7886700" cy="767483"/>
          </a:xfrm>
        </p:spPr>
        <p:txBody>
          <a:bodyPr>
            <a:normAutofit/>
          </a:bodyPr>
          <a:lstStyle/>
          <a:p>
            <a:pPr algn="ctr"/>
            <a:r>
              <a:rPr lang="zh-CN" altLang="en-US" sz="2400" dirty="0" smtClean="0">
                <a:latin typeface="微软雅黑" panose="020B0503020204020204" pitchFamily="34" charset="-122"/>
                <a:ea typeface="微软雅黑" panose="020B0503020204020204" pitchFamily="34" charset="-122"/>
              </a:rPr>
              <a:t>图像处理程序（部分）</a:t>
            </a:r>
            <a:endParaRPr lang="zh-CN" altLang="en-US" sz="24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sz="half" idx="1"/>
          </p:nvPr>
        </p:nvSpPr>
        <p:spPr>
          <a:xfrm>
            <a:off x="83127" y="883228"/>
            <a:ext cx="4431723" cy="5829300"/>
          </a:xfrm>
        </p:spPr>
        <p:txBody>
          <a:bodyPr>
            <a:normAutofit fontScale="32500" lnSpcReduction="20000"/>
          </a:bodyPr>
          <a:lstStyle/>
          <a:p>
            <a:pPr marL="0" indent="0">
              <a:lnSpc>
                <a:spcPts val="850"/>
              </a:lnSpc>
              <a:buNone/>
            </a:pPr>
            <a:r>
              <a:rPr lang="en-US" altLang="zh-CN" sz="4000" dirty="0"/>
              <a:t> /* CCD</a:t>
            </a:r>
            <a:r>
              <a:rPr lang="zh-CN" altLang="zh-CN" sz="4000" dirty="0"/>
              <a:t>像素点遍历</a:t>
            </a:r>
            <a:r>
              <a:rPr lang="en-US" altLang="zh-CN" sz="4000" dirty="0"/>
              <a:t> */</a:t>
            </a:r>
            <a:endParaRPr lang="zh-CN" altLang="zh-CN" sz="4000" dirty="0"/>
          </a:p>
          <a:p>
            <a:pPr marL="0" indent="0">
              <a:lnSpc>
                <a:spcPts val="850"/>
              </a:lnSpc>
              <a:buNone/>
            </a:pPr>
            <a:r>
              <a:rPr lang="en-US" altLang="zh-CN" sz="4000" dirty="0"/>
              <a:t>    for(a = </a:t>
            </a:r>
            <a:r>
              <a:rPr lang="en-US" altLang="zh-CN" sz="4000" dirty="0" err="1"/>
              <a:t>Roadmid</a:t>
            </a:r>
            <a:r>
              <a:rPr lang="en-US" altLang="zh-CN" sz="4000" dirty="0"/>
              <a:t>; (a &gt; 13)&amp;&amp;(a &lt; 120); a--){</a:t>
            </a:r>
            <a:endParaRPr lang="zh-CN" altLang="zh-CN" sz="4000" dirty="0"/>
          </a:p>
          <a:p>
            <a:pPr marL="0" indent="0">
              <a:lnSpc>
                <a:spcPts val="850"/>
              </a:lnSpc>
              <a:buNone/>
            </a:pPr>
            <a:r>
              <a:rPr lang="en-US" altLang="zh-CN" sz="4000" dirty="0"/>
              <a:t>      </a:t>
            </a:r>
            <a:r>
              <a:rPr lang="en-US" altLang="zh-CN" sz="4000" dirty="0" err="1"/>
              <a:t>heibaicha</a:t>
            </a:r>
            <a:r>
              <a:rPr lang="en-US" altLang="zh-CN" sz="4000" dirty="0"/>
              <a:t> = Pixel[a] - Pixel[a-6];   </a:t>
            </a:r>
            <a:endParaRPr lang="zh-CN" altLang="zh-CN" sz="4000" dirty="0"/>
          </a:p>
          <a:p>
            <a:pPr marL="0" indent="0">
              <a:lnSpc>
                <a:spcPts val="850"/>
              </a:lnSpc>
              <a:buNone/>
            </a:pPr>
            <a:r>
              <a:rPr lang="en-US" altLang="zh-CN" sz="4000" dirty="0"/>
              <a:t>      if(</a:t>
            </a:r>
            <a:r>
              <a:rPr lang="en-US" altLang="zh-CN" sz="4000" dirty="0" err="1"/>
              <a:t>heibaicha</a:t>
            </a:r>
            <a:r>
              <a:rPr lang="en-US" altLang="zh-CN" sz="4000" dirty="0"/>
              <a:t> &gt;= </a:t>
            </a:r>
            <a:r>
              <a:rPr lang="en-US" altLang="zh-CN" sz="4000" dirty="0" err="1"/>
              <a:t>Image_errorvalue</a:t>
            </a:r>
            <a:r>
              <a:rPr lang="en-US" altLang="zh-CN" sz="4000" dirty="0"/>
              <a:t>){  //</a:t>
            </a:r>
            <a:r>
              <a:rPr lang="zh-CN" altLang="zh-CN" sz="4000" dirty="0"/>
              <a:t>发现左边界</a:t>
            </a:r>
          </a:p>
          <a:p>
            <a:pPr marL="0" indent="0">
              <a:lnSpc>
                <a:spcPts val="850"/>
              </a:lnSpc>
              <a:buNone/>
            </a:pPr>
            <a:r>
              <a:rPr lang="en-US" altLang="zh-CN" sz="4000" dirty="0"/>
              <a:t>        if(a &gt;= 118)  </a:t>
            </a:r>
            <a:r>
              <a:rPr lang="en-US" altLang="zh-CN" sz="4000" dirty="0" err="1"/>
              <a:t>Yuzhi</a:t>
            </a:r>
            <a:r>
              <a:rPr lang="en-US" altLang="zh-CN" sz="4000" dirty="0"/>
              <a:t> = (</a:t>
            </a:r>
            <a:r>
              <a:rPr lang="en-US" altLang="zh-CN" sz="4000" dirty="0" err="1"/>
              <a:t>int</a:t>
            </a:r>
            <a:r>
              <a:rPr lang="en-US" altLang="zh-CN" sz="4000" dirty="0"/>
              <a:t>)((Pixel[a-7]+Pixel[124])*0.6); </a:t>
            </a:r>
            <a:endParaRPr lang="en-US" altLang="zh-CN" sz="4000" dirty="0" smtClean="0"/>
          </a:p>
          <a:p>
            <a:pPr marL="0" indent="0">
              <a:lnSpc>
                <a:spcPts val="850"/>
              </a:lnSpc>
              <a:buNone/>
            </a:pPr>
            <a:r>
              <a:rPr lang="en-US" altLang="zh-CN" sz="4000" dirty="0"/>
              <a:t> </a:t>
            </a:r>
            <a:r>
              <a:rPr lang="en-US" altLang="zh-CN" sz="4000" dirty="0" smtClean="0"/>
              <a:t>       else </a:t>
            </a:r>
            <a:r>
              <a:rPr lang="en-US" altLang="zh-CN" sz="4000" dirty="0" err="1"/>
              <a:t>Yuzhi</a:t>
            </a:r>
            <a:r>
              <a:rPr lang="en-US" altLang="zh-CN" sz="4000" dirty="0"/>
              <a:t> = (</a:t>
            </a:r>
            <a:r>
              <a:rPr lang="en-US" altLang="zh-CN" sz="4000" dirty="0" err="1"/>
              <a:t>int</a:t>
            </a:r>
            <a:r>
              <a:rPr lang="en-US" altLang="zh-CN" sz="4000" dirty="0"/>
              <a:t>)((Pixel[a]+Pixel[a-7])*0.5);</a:t>
            </a:r>
            <a:endParaRPr lang="zh-CN" altLang="zh-CN" sz="4000" dirty="0"/>
          </a:p>
          <a:p>
            <a:pPr marL="0" indent="0">
              <a:lnSpc>
                <a:spcPts val="850"/>
              </a:lnSpc>
              <a:buNone/>
            </a:pPr>
            <a:r>
              <a:rPr lang="en-US" altLang="zh-CN" sz="4000" dirty="0"/>
              <a:t>          </a:t>
            </a:r>
            <a:r>
              <a:rPr lang="en-US" altLang="zh-CN" sz="4000" dirty="0" err="1"/>
              <a:t>Leftmeasureborder</a:t>
            </a:r>
            <a:r>
              <a:rPr lang="en-US" altLang="zh-CN" sz="4000" dirty="0"/>
              <a:t> = a;</a:t>
            </a:r>
            <a:endParaRPr lang="zh-CN" altLang="zh-CN" sz="4000" dirty="0"/>
          </a:p>
          <a:p>
            <a:pPr marL="0" indent="0">
              <a:lnSpc>
                <a:spcPts val="850"/>
              </a:lnSpc>
              <a:buNone/>
            </a:pPr>
            <a:r>
              <a:rPr lang="en-US" altLang="zh-CN" sz="4000" dirty="0"/>
              <a:t>          a = a - 6;                </a:t>
            </a:r>
            <a:endParaRPr lang="zh-CN" altLang="zh-CN" sz="4000" dirty="0"/>
          </a:p>
          <a:p>
            <a:pPr marL="0" indent="0">
              <a:lnSpc>
                <a:spcPts val="850"/>
              </a:lnSpc>
              <a:buNone/>
            </a:pPr>
            <a:r>
              <a:rPr lang="en-US" altLang="zh-CN" sz="4000" dirty="0"/>
              <a:t>        break;</a:t>
            </a:r>
            <a:endParaRPr lang="zh-CN" altLang="zh-CN" sz="4000" dirty="0"/>
          </a:p>
          <a:p>
            <a:pPr marL="0" indent="0">
              <a:lnSpc>
                <a:spcPts val="850"/>
              </a:lnSpc>
              <a:buNone/>
            </a:pPr>
            <a:r>
              <a:rPr lang="en-US" altLang="zh-CN" sz="4000" dirty="0"/>
              <a:t>      }</a:t>
            </a:r>
            <a:endParaRPr lang="zh-CN" altLang="zh-CN" sz="4000" dirty="0"/>
          </a:p>
          <a:p>
            <a:pPr marL="0" indent="0">
              <a:lnSpc>
                <a:spcPts val="850"/>
              </a:lnSpc>
              <a:buNone/>
            </a:pPr>
            <a:r>
              <a:rPr lang="en-US" altLang="zh-CN" sz="4000" dirty="0"/>
              <a:t>      if(Pixel[a] &gt;= </a:t>
            </a:r>
            <a:r>
              <a:rPr lang="en-US" altLang="zh-CN" sz="4000" dirty="0" err="1"/>
              <a:t>Yuzhi</a:t>
            </a:r>
            <a:r>
              <a:rPr lang="en-US" altLang="zh-CN" sz="4000" dirty="0"/>
              <a:t>) </a:t>
            </a:r>
            <a:r>
              <a:rPr lang="en-US" altLang="zh-CN" sz="4000" dirty="0" err="1"/>
              <a:t>quanbai</a:t>
            </a:r>
            <a:r>
              <a:rPr lang="en-US" altLang="zh-CN" sz="4000" dirty="0"/>
              <a:t>++;    </a:t>
            </a:r>
            <a:endParaRPr lang="zh-CN" altLang="zh-CN" sz="4000" dirty="0"/>
          </a:p>
          <a:p>
            <a:pPr marL="0" indent="0">
              <a:lnSpc>
                <a:spcPts val="850"/>
              </a:lnSpc>
              <a:buNone/>
            </a:pPr>
            <a:r>
              <a:rPr lang="en-US" altLang="zh-CN" sz="4000" dirty="0"/>
              <a:t>}  </a:t>
            </a:r>
            <a:endParaRPr lang="zh-CN" altLang="zh-CN" sz="4000" dirty="0"/>
          </a:p>
          <a:p>
            <a:pPr marL="0" indent="0">
              <a:lnSpc>
                <a:spcPts val="850"/>
              </a:lnSpc>
              <a:buNone/>
            </a:pPr>
            <a:r>
              <a:rPr lang="en-US" altLang="zh-CN" sz="4000" dirty="0"/>
              <a:t>    for(a = </a:t>
            </a:r>
            <a:r>
              <a:rPr lang="en-US" altLang="zh-CN" sz="4000" dirty="0" err="1"/>
              <a:t>Roadmid</a:t>
            </a:r>
            <a:r>
              <a:rPr lang="en-US" altLang="zh-CN" sz="4000" dirty="0"/>
              <a:t>; (a &gt; 13)&amp;&amp;(a &lt; 120); a++){</a:t>
            </a:r>
            <a:endParaRPr lang="zh-CN" altLang="zh-CN" sz="4000" dirty="0"/>
          </a:p>
          <a:p>
            <a:pPr marL="0" indent="0">
              <a:lnSpc>
                <a:spcPts val="850"/>
              </a:lnSpc>
              <a:buNone/>
            </a:pPr>
            <a:r>
              <a:rPr lang="en-US" altLang="zh-CN" sz="4000" dirty="0"/>
              <a:t>      </a:t>
            </a:r>
            <a:r>
              <a:rPr lang="en-US" altLang="zh-CN" sz="4000" dirty="0" err="1"/>
              <a:t>heibaicha</a:t>
            </a:r>
            <a:r>
              <a:rPr lang="en-US" altLang="zh-CN" sz="4000" dirty="0"/>
              <a:t> = Pixel[a] - Pixel[a+6]; </a:t>
            </a:r>
            <a:endParaRPr lang="zh-CN" altLang="zh-CN" sz="4000" dirty="0"/>
          </a:p>
          <a:p>
            <a:pPr marL="0" indent="0">
              <a:lnSpc>
                <a:spcPts val="850"/>
              </a:lnSpc>
              <a:buNone/>
            </a:pPr>
            <a:r>
              <a:rPr lang="en-US" altLang="zh-CN" sz="4000" dirty="0"/>
              <a:t>      if(</a:t>
            </a:r>
            <a:r>
              <a:rPr lang="en-US" altLang="zh-CN" sz="4000" dirty="0" err="1"/>
              <a:t>heibaicha</a:t>
            </a:r>
            <a:r>
              <a:rPr lang="en-US" altLang="zh-CN" sz="4000" dirty="0"/>
              <a:t> &gt;= </a:t>
            </a:r>
            <a:r>
              <a:rPr lang="en-US" altLang="zh-CN" sz="4000" dirty="0" err="1"/>
              <a:t>Image_errorvalue</a:t>
            </a:r>
            <a:r>
              <a:rPr lang="en-US" altLang="zh-CN" sz="4000" dirty="0"/>
              <a:t>){  //</a:t>
            </a:r>
            <a:r>
              <a:rPr lang="zh-CN" altLang="zh-CN" sz="4000" dirty="0"/>
              <a:t>发现右边界</a:t>
            </a:r>
          </a:p>
          <a:p>
            <a:pPr marL="0" indent="0">
              <a:lnSpc>
                <a:spcPts val="850"/>
              </a:lnSpc>
              <a:buNone/>
            </a:pPr>
            <a:r>
              <a:rPr lang="en-US" altLang="zh-CN" sz="4000" dirty="0"/>
              <a:t>        if(a &lt;= 15) </a:t>
            </a:r>
            <a:r>
              <a:rPr lang="en-US" altLang="zh-CN" sz="4000" dirty="0" err="1"/>
              <a:t>Yuzhi</a:t>
            </a:r>
            <a:r>
              <a:rPr lang="en-US" altLang="zh-CN" sz="4000" dirty="0"/>
              <a:t> = (</a:t>
            </a:r>
            <a:r>
              <a:rPr lang="en-US" altLang="zh-CN" sz="4000" dirty="0" err="1"/>
              <a:t>int</a:t>
            </a:r>
            <a:r>
              <a:rPr lang="en-US" altLang="zh-CN" sz="4000" dirty="0"/>
              <a:t>)((Pixel[8]+Pixel[a+7])*0.6);</a:t>
            </a:r>
            <a:endParaRPr lang="zh-CN" altLang="zh-CN" sz="4000" dirty="0"/>
          </a:p>
          <a:p>
            <a:pPr marL="0" indent="0">
              <a:lnSpc>
                <a:spcPts val="850"/>
              </a:lnSpc>
              <a:buNone/>
            </a:pPr>
            <a:r>
              <a:rPr lang="en-US" altLang="zh-CN" sz="4000" dirty="0"/>
              <a:t>        else  </a:t>
            </a:r>
            <a:r>
              <a:rPr lang="en-US" altLang="zh-CN" sz="4000" dirty="0" err="1"/>
              <a:t>Yuzhi</a:t>
            </a:r>
            <a:r>
              <a:rPr lang="en-US" altLang="zh-CN" sz="4000" dirty="0"/>
              <a:t> = (</a:t>
            </a:r>
            <a:r>
              <a:rPr lang="en-US" altLang="zh-CN" sz="4000" dirty="0" err="1"/>
              <a:t>int</a:t>
            </a:r>
            <a:r>
              <a:rPr lang="en-US" altLang="zh-CN" sz="4000" dirty="0"/>
              <a:t>)((Pixel[a]+Pixel[a+7])*0.5);         //</a:t>
            </a:r>
            <a:r>
              <a:rPr lang="zh-CN" altLang="zh-CN" sz="4000" dirty="0"/>
              <a:t>确定</a:t>
            </a:r>
            <a:r>
              <a:rPr lang="zh-CN" altLang="zh-CN" sz="4000" dirty="0" smtClean="0"/>
              <a:t>阈</a:t>
            </a:r>
            <a:endParaRPr lang="en-US" altLang="zh-CN" sz="4000" dirty="0" smtClean="0"/>
          </a:p>
          <a:p>
            <a:pPr marL="0" indent="0">
              <a:lnSpc>
                <a:spcPts val="850"/>
              </a:lnSpc>
              <a:buNone/>
            </a:pPr>
            <a:r>
              <a:rPr lang="zh-CN" altLang="zh-CN" sz="4000" dirty="0" smtClean="0"/>
              <a:t>值</a:t>
            </a:r>
            <a:r>
              <a:rPr lang="zh-CN" altLang="zh-CN" sz="4000" dirty="0"/>
              <a:t>电压</a:t>
            </a:r>
          </a:p>
          <a:p>
            <a:pPr marL="0" indent="0">
              <a:lnSpc>
                <a:spcPts val="850"/>
              </a:lnSpc>
              <a:buNone/>
            </a:pPr>
            <a:r>
              <a:rPr lang="en-US" altLang="zh-CN" sz="4000" dirty="0"/>
              <a:t>          </a:t>
            </a:r>
            <a:r>
              <a:rPr lang="en-US" altLang="zh-CN" sz="4000" dirty="0" err="1"/>
              <a:t>Rightmeasureborder</a:t>
            </a:r>
            <a:r>
              <a:rPr lang="en-US" altLang="zh-CN" sz="4000" dirty="0"/>
              <a:t> = a;</a:t>
            </a:r>
            <a:endParaRPr lang="zh-CN" altLang="zh-CN" sz="4000" dirty="0"/>
          </a:p>
          <a:p>
            <a:pPr marL="0" indent="0">
              <a:lnSpc>
                <a:spcPts val="850"/>
              </a:lnSpc>
              <a:buNone/>
            </a:pPr>
            <a:r>
              <a:rPr lang="en-US" altLang="zh-CN" sz="4000" dirty="0"/>
              <a:t>          a = a + 6;</a:t>
            </a:r>
            <a:endParaRPr lang="zh-CN" altLang="zh-CN" sz="4000" dirty="0"/>
          </a:p>
          <a:p>
            <a:pPr marL="0" indent="0">
              <a:lnSpc>
                <a:spcPts val="850"/>
              </a:lnSpc>
              <a:buNone/>
            </a:pPr>
            <a:r>
              <a:rPr lang="en-US" altLang="zh-CN" sz="4000" dirty="0"/>
              <a:t>        break;   </a:t>
            </a:r>
            <a:endParaRPr lang="zh-CN" altLang="zh-CN" sz="4000" dirty="0"/>
          </a:p>
          <a:p>
            <a:pPr marL="0" indent="0">
              <a:lnSpc>
                <a:spcPts val="850"/>
              </a:lnSpc>
              <a:buNone/>
            </a:pPr>
            <a:r>
              <a:rPr lang="en-US" altLang="zh-CN" sz="4000" dirty="0"/>
              <a:t>      }</a:t>
            </a:r>
            <a:endParaRPr lang="zh-CN" altLang="zh-CN" sz="4000" dirty="0"/>
          </a:p>
          <a:p>
            <a:pPr marL="0" indent="0">
              <a:lnSpc>
                <a:spcPts val="850"/>
              </a:lnSpc>
              <a:buNone/>
            </a:pPr>
            <a:r>
              <a:rPr lang="en-US" altLang="zh-CN" sz="4000" dirty="0"/>
              <a:t>      if(Pixel[a] &gt;= </a:t>
            </a:r>
            <a:r>
              <a:rPr lang="en-US" altLang="zh-CN" sz="4000" dirty="0" err="1"/>
              <a:t>Yuzhi</a:t>
            </a:r>
            <a:r>
              <a:rPr lang="en-US" altLang="zh-CN" sz="4000" dirty="0"/>
              <a:t>) </a:t>
            </a:r>
            <a:r>
              <a:rPr lang="en-US" altLang="zh-CN" sz="4000" dirty="0" err="1"/>
              <a:t>quanbai</a:t>
            </a:r>
            <a:r>
              <a:rPr lang="en-US" altLang="zh-CN" sz="4000" dirty="0"/>
              <a:t>++;</a:t>
            </a:r>
            <a:endParaRPr lang="zh-CN" altLang="zh-CN" sz="4000" dirty="0"/>
          </a:p>
          <a:p>
            <a:pPr marL="0" indent="0">
              <a:lnSpc>
                <a:spcPts val="850"/>
              </a:lnSpc>
              <a:buNone/>
            </a:pPr>
            <a:r>
              <a:rPr lang="en-US" altLang="zh-CN" sz="4000" dirty="0"/>
              <a:t>    }  </a:t>
            </a:r>
            <a:endParaRPr lang="zh-CN" altLang="zh-CN" sz="4000" dirty="0"/>
          </a:p>
          <a:p>
            <a:endParaRPr lang="zh-CN" altLang="en-US" dirty="0"/>
          </a:p>
        </p:txBody>
      </p:sp>
      <p:sp>
        <p:nvSpPr>
          <p:cNvPr id="4" name="内容占位符 3"/>
          <p:cNvSpPr>
            <a:spLocks noGrp="1"/>
          </p:cNvSpPr>
          <p:nvPr>
            <p:ph sz="half" idx="2"/>
          </p:nvPr>
        </p:nvSpPr>
        <p:spPr>
          <a:xfrm>
            <a:off x="4629150" y="883226"/>
            <a:ext cx="3886200" cy="5746173"/>
          </a:xfrm>
        </p:spPr>
        <p:txBody>
          <a:bodyPr>
            <a:noAutofit/>
          </a:bodyPr>
          <a:lstStyle/>
          <a:p>
            <a:pPr marL="0" indent="0">
              <a:lnSpc>
                <a:spcPts val="800"/>
              </a:lnSpc>
              <a:buNone/>
            </a:pPr>
            <a:r>
              <a:rPr lang="en-US" altLang="zh-CN" sz="1200" dirty="0"/>
              <a:t>if(</a:t>
            </a:r>
            <a:r>
              <a:rPr lang="en-US" altLang="zh-CN" sz="1200" dirty="0" err="1"/>
              <a:t>Rightmeasureborder</a:t>
            </a:r>
            <a:r>
              <a:rPr lang="en-US" altLang="zh-CN" sz="1200" dirty="0"/>
              <a:t> &gt;= 119) </a:t>
            </a:r>
            <a:r>
              <a:rPr lang="en-US" altLang="zh-CN" sz="1200" dirty="0" err="1"/>
              <a:t>Rightmeasureborder</a:t>
            </a:r>
            <a:r>
              <a:rPr lang="en-US" altLang="zh-CN" sz="1200" dirty="0"/>
              <a:t> = 0;</a:t>
            </a:r>
            <a:endParaRPr lang="zh-CN" altLang="zh-CN" sz="1200" dirty="0"/>
          </a:p>
          <a:p>
            <a:pPr marL="0" indent="0">
              <a:lnSpc>
                <a:spcPts val="800"/>
              </a:lnSpc>
              <a:buNone/>
            </a:pPr>
            <a:r>
              <a:rPr lang="en-US" altLang="zh-CN" sz="1200" dirty="0"/>
              <a:t>    if(</a:t>
            </a:r>
            <a:r>
              <a:rPr lang="en-US" altLang="zh-CN" sz="1200" dirty="0" err="1"/>
              <a:t>Leftmeasureborder</a:t>
            </a:r>
            <a:r>
              <a:rPr lang="en-US" altLang="zh-CN" sz="1200" dirty="0"/>
              <a:t> &lt;= 14) </a:t>
            </a:r>
            <a:r>
              <a:rPr lang="en-US" altLang="zh-CN" sz="1200" dirty="0" err="1"/>
              <a:t>Leftmeasureborder</a:t>
            </a:r>
            <a:r>
              <a:rPr lang="en-US" altLang="zh-CN" sz="1200" dirty="0"/>
              <a:t> = 0</a:t>
            </a:r>
            <a:r>
              <a:rPr lang="en-US" altLang="zh-CN" sz="1200" dirty="0" smtClean="0"/>
              <a:t>;</a:t>
            </a:r>
            <a:endParaRPr lang="zh-CN" altLang="zh-CN" sz="1200" dirty="0"/>
          </a:p>
          <a:p>
            <a:pPr marL="0" indent="0">
              <a:lnSpc>
                <a:spcPts val="800"/>
              </a:lnSpc>
              <a:buNone/>
            </a:pPr>
            <a:r>
              <a:rPr lang="en-US" altLang="zh-CN" sz="1200" dirty="0"/>
              <a:t>    </a:t>
            </a:r>
            <a:r>
              <a:rPr lang="en-US" altLang="zh-CN" sz="1200" dirty="0" err="1"/>
              <a:t>Rightborder</a:t>
            </a:r>
            <a:r>
              <a:rPr lang="en-US" altLang="zh-CN" sz="1200" dirty="0"/>
              <a:t> = </a:t>
            </a:r>
            <a:r>
              <a:rPr lang="en-US" altLang="zh-CN" sz="1200" dirty="0" err="1"/>
              <a:t>Rightmeasureborder</a:t>
            </a:r>
            <a:r>
              <a:rPr lang="en-US" altLang="zh-CN" sz="1200" dirty="0"/>
              <a:t>;</a:t>
            </a:r>
            <a:endParaRPr lang="zh-CN" altLang="zh-CN" sz="1200" dirty="0"/>
          </a:p>
          <a:p>
            <a:pPr marL="0" indent="0">
              <a:lnSpc>
                <a:spcPts val="800"/>
              </a:lnSpc>
              <a:buNone/>
            </a:pPr>
            <a:r>
              <a:rPr lang="en-US" altLang="zh-CN" sz="1200" dirty="0"/>
              <a:t>    </a:t>
            </a:r>
            <a:r>
              <a:rPr lang="en-US" altLang="zh-CN" sz="1200" dirty="0" err="1"/>
              <a:t>Leftborder</a:t>
            </a:r>
            <a:r>
              <a:rPr lang="en-US" altLang="zh-CN" sz="1200" dirty="0"/>
              <a:t> = </a:t>
            </a:r>
            <a:r>
              <a:rPr lang="en-US" altLang="zh-CN" sz="1200" dirty="0" err="1"/>
              <a:t>Leftmeasureborder</a:t>
            </a:r>
            <a:r>
              <a:rPr lang="en-US" altLang="zh-CN" sz="1200" dirty="0" smtClean="0"/>
              <a:t>;</a:t>
            </a:r>
            <a:endParaRPr lang="zh-CN" altLang="zh-CN" sz="1200" dirty="0"/>
          </a:p>
          <a:p>
            <a:pPr marL="0" indent="0">
              <a:lnSpc>
                <a:spcPts val="800"/>
              </a:lnSpc>
              <a:buNone/>
            </a:pPr>
            <a:r>
              <a:rPr lang="en-US" altLang="zh-CN" sz="1200" dirty="0"/>
              <a:t>    if((</a:t>
            </a:r>
            <a:r>
              <a:rPr lang="en-US" altLang="zh-CN" sz="1200" dirty="0" err="1"/>
              <a:t>Rightborder</a:t>
            </a:r>
            <a:r>
              <a:rPr lang="en-US" altLang="zh-CN" sz="1200" dirty="0"/>
              <a:t> == 0)&amp;&amp;(</a:t>
            </a:r>
            <a:r>
              <a:rPr lang="en-US" altLang="zh-CN" sz="1200" dirty="0" err="1"/>
              <a:t>Leftborder</a:t>
            </a:r>
            <a:r>
              <a:rPr lang="en-US" altLang="zh-CN" sz="1200" dirty="0"/>
              <a:t> != 0))  </a:t>
            </a:r>
            <a:r>
              <a:rPr lang="en-US" altLang="zh-CN" sz="1200" dirty="0" err="1"/>
              <a:t>Rightborder</a:t>
            </a:r>
            <a:r>
              <a:rPr lang="en-US" altLang="zh-CN" sz="1200" dirty="0"/>
              <a:t> = 123;      </a:t>
            </a:r>
            <a:endParaRPr lang="en-US" altLang="zh-CN" sz="1200" dirty="0" smtClean="0"/>
          </a:p>
          <a:p>
            <a:pPr marL="0" indent="0">
              <a:lnSpc>
                <a:spcPts val="800"/>
              </a:lnSpc>
              <a:buNone/>
            </a:pPr>
            <a:r>
              <a:rPr lang="en-US" altLang="zh-CN" sz="1200" dirty="0" smtClean="0"/>
              <a:t>//</a:t>
            </a:r>
            <a:r>
              <a:rPr lang="zh-CN" altLang="zh-CN" sz="1200" dirty="0"/>
              <a:t>丢失右边界时，补上右边界</a:t>
            </a:r>
          </a:p>
          <a:p>
            <a:pPr marL="0" indent="0">
              <a:lnSpc>
                <a:spcPts val="800"/>
              </a:lnSpc>
              <a:buNone/>
            </a:pPr>
            <a:r>
              <a:rPr lang="en-US" altLang="zh-CN" sz="1200" dirty="0"/>
              <a:t>    </a:t>
            </a:r>
            <a:r>
              <a:rPr lang="en-US" altLang="zh-CN" sz="1200" dirty="0" err="1"/>
              <a:t>Roadmid</a:t>
            </a:r>
            <a:r>
              <a:rPr lang="en-US" altLang="zh-CN" sz="1200" dirty="0"/>
              <a:t> = (</a:t>
            </a:r>
            <a:r>
              <a:rPr lang="en-US" altLang="zh-CN" sz="1200" dirty="0" err="1"/>
              <a:t>int</a:t>
            </a:r>
            <a:r>
              <a:rPr lang="en-US" altLang="zh-CN" sz="1200" dirty="0"/>
              <a:t>)((</a:t>
            </a:r>
            <a:r>
              <a:rPr lang="en-US" altLang="zh-CN" sz="1200" dirty="0" err="1"/>
              <a:t>Rightborder</a:t>
            </a:r>
            <a:r>
              <a:rPr lang="en-US" altLang="zh-CN" sz="1200" dirty="0"/>
              <a:t> + </a:t>
            </a:r>
            <a:r>
              <a:rPr lang="en-US" altLang="zh-CN" sz="1200" dirty="0" err="1"/>
              <a:t>Leftborder</a:t>
            </a:r>
            <a:r>
              <a:rPr lang="en-US" altLang="zh-CN" sz="1200" dirty="0"/>
              <a:t>)/2);                     //</a:t>
            </a:r>
            <a:r>
              <a:rPr lang="zh-CN" altLang="zh-CN" sz="1200" dirty="0" smtClean="0"/>
              <a:t>求</a:t>
            </a:r>
            <a:endParaRPr lang="en-US" altLang="zh-CN" sz="1200" dirty="0" smtClean="0"/>
          </a:p>
          <a:p>
            <a:pPr marL="0" indent="0">
              <a:lnSpc>
                <a:spcPts val="800"/>
              </a:lnSpc>
              <a:buNone/>
            </a:pPr>
            <a:r>
              <a:rPr lang="zh-CN" altLang="zh-CN" sz="1200" dirty="0" smtClean="0"/>
              <a:t>得</a:t>
            </a:r>
            <a:r>
              <a:rPr lang="zh-CN" altLang="zh-CN" sz="1200" dirty="0"/>
              <a:t>跑道中线</a:t>
            </a:r>
          </a:p>
          <a:p>
            <a:pPr marL="0" indent="0">
              <a:lnSpc>
                <a:spcPts val="800"/>
              </a:lnSpc>
              <a:buNone/>
            </a:pPr>
            <a:r>
              <a:rPr lang="en-US" altLang="zh-CN" sz="1200" dirty="0"/>
              <a:t>    if((</a:t>
            </a:r>
            <a:r>
              <a:rPr lang="en-US" altLang="zh-CN" sz="1200" dirty="0" err="1"/>
              <a:t>Roadmid</a:t>
            </a:r>
            <a:r>
              <a:rPr lang="en-US" altLang="zh-CN" sz="1200" dirty="0"/>
              <a:t> &lt;= 14)&amp;&amp;(</a:t>
            </a:r>
            <a:r>
              <a:rPr lang="en-US" altLang="zh-CN" sz="1200" dirty="0" err="1"/>
              <a:t>Roadmid</a:t>
            </a:r>
            <a:r>
              <a:rPr lang="en-US" altLang="zh-CN" sz="1200" dirty="0"/>
              <a:t> != 0)){                                   </a:t>
            </a:r>
            <a:endParaRPr lang="zh-CN" altLang="zh-CN" sz="1200" dirty="0"/>
          </a:p>
          <a:p>
            <a:pPr marL="0" indent="0">
              <a:lnSpc>
                <a:spcPts val="800"/>
              </a:lnSpc>
              <a:buNone/>
            </a:pPr>
            <a:r>
              <a:rPr lang="en-US" altLang="zh-CN" sz="1200" dirty="0"/>
              <a:t>      </a:t>
            </a:r>
            <a:r>
              <a:rPr lang="en-US" altLang="zh-CN" sz="1200" dirty="0" err="1"/>
              <a:t>Roadmid</a:t>
            </a:r>
            <a:r>
              <a:rPr lang="en-US" altLang="zh-CN" sz="1200" dirty="0"/>
              <a:t> = 14;</a:t>
            </a:r>
            <a:endParaRPr lang="zh-CN" altLang="zh-CN" sz="1200" dirty="0"/>
          </a:p>
          <a:p>
            <a:pPr marL="0" indent="0">
              <a:lnSpc>
                <a:spcPts val="800"/>
              </a:lnSpc>
              <a:buNone/>
            </a:pPr>
            <a:r>
              <a:rPr lang="en-US" altLang="zh-CN" sz="1200" dirty="0"/>
              <a:t>      R = 1;</a:t>
            </a:r>
            <a:endParaRPr lang="zh-CN" altLang="zh-CN" sz="1200" dirty="0"/>
          </a:p>
          <a:p>
            <a:pPr marL="0" indent="0">
              <a:lnSpc>
                <a:spcPts val="800"/>
              </a:lnSpc>
              <a:buNone/>
            </a:pPr>
            <a:r>
              <a:rPr lang="en-US" altLang="zh-CN" sz="1200" dirty="0"/>
              <a:t>    }else if(</a:t>
            </a:r>
            <a:r>
              <a:rPr lang="en-US" altLang="zh-CN" sz="1200" dirty="0" err="1"/>
              <a:t>Roadmid</a:t>
            </a:r>
            <a:r>
              <a:rPr lang="en-US" altLang="zh-CN" sz="1200" dirty="0"/>
              <a:t> &gt;= 119){</a:t>
            </a:r>
            <a:endParaRPr lang="zh-CN" altLang="zh-CN" sz="1200" dirty="0"/>
          </a:p>
          <a:p>
            <a:pPr marL="0" indent="0">
              <a:lnSpc>
                <a:spcPts val="800"/>
              </a:lnSpc>
              <a:buNone/>
            </a:pPr>
            <a:r>
              <a:rPr lang="en-US" altLang="zh-CN" sz="1200" dirty="0"/>
              <a:t>      </a:t>
            </a:r>
            <a:r>
              <a:rPr lang="en-US" altLang="zh-CN" sz="1200" dirty="0" err="1"/>
              <a:t>Roadmid</a:t>
            </a:r>
            <a:r>
              <a:rPr lang="en-US" altLang="zh-CN" sz="1200" dirty="0"/>
              <a:t> = 119;</a:t>
            </a:r>
            <a:endParaRPr lang="zh-CN" altLang="zh-CN" sz="1200" dirty="0"/>
          </a:p>
          <a:p>
            <a:pPr marL="0" indent="0">
              <a:lnSpc>
                <a:spcPts val="800"/>
              </a:lnSpc>
              <a:buNone/>
            </a:pPr>
            <a:r>
              <a:rPr lang="en-US" altLang="zh-CN" sz="1200" dirty="0"/>
              <a:t>      L = 1;</a:t>
            </a:r>
            <a:endParaRPr lang="zh-CN" altLang="zh-CN" sz="1200" dirty="0"/>
          </a:p>
          <a:p>
            <a:pPr marL="0" indent="0">
              <a:lnSpc>
                <a:spcPts val="800"/>
              </a:lnSpc>
              <a:buNone/>
            </a:pPr>
            <a:r>
              <a:rPr lang="en-US" altLang="zh-CN" sz="1200" dirty="0"/>
              <a:t>    }else if(</a:t>
            </a:r>
            <a:r>
              <a:rPr lang="en-US" altLang="zh-CN" sz="1200" dirty="0" err="1"/>
              <a:t>Roadmid</a:t>
            </a:r>
            <a:r>
              <a:rPr lang="en-US" altLang="zh-CN" sz="1200" dirty="0"/>
              <a:t> == 0){</a:t>
            </a:r>
            <a:endParaRPr lang="zh-CN" altLang="zh-CN" sz="1200" dirty="0"/>
          </a:p>
          <a:p>
            <a:pPr marL="0" indent="0">
              <a:lnSpc>
                <a:spcPts val="800"/>
              </a:lnSpc>
              <a:buNone/>
            </a:pPr>
            <a:r>
              <a:rPr lang="en-US" altLang="zh-CN" sz="1200" dirty="0"/>
              <a:t>        if((</a:t>
            </a:r>
            <a:r>
              <a:rPr lang="en-US" altLang="zh-CN" sz="1200" dirty="0" err="1"/>
              <a:t>shizi</a:t>
            </a:r>
            <a:r>
              <a:rPr lang="en-US" altLang="zh-CN" sz="1200" dirty="0"/>
              <a:t>)&amp;&amp;(</a:t>
            </a:r>
            <a:r>
              <a:rPr lang="en-US" altLang="zh-CN" sz="1200" dirty="0" err="1"/>
              <a:t>FrontshiR</a:t>
            </a:r>
            <a:r>
              <a:rPr lang="en-US" altLang="zh-CN" sz="1200" dirty="0"/>
              <a:t>)&amp;&amp;(</a:t>
            </a:r>
            <a:r>
              <a:rPr lang="en-US" altLang="zh-CN" sz="1200" dirty="0" err="1"/>
              <a:t>FrontshiL</a:t>
            </a:r>
            <a:r>
              <a:rPr lang="en-US" altLang="zh-CN" sz="1200" dirty="0"/>
              <a:t> == 0))  </a:t>
            </a:r>
            <a:r>
              <a:rPr lang="en-US" altLang="zh-CN" sz="1200" dirty="0" err="1"/>
              <a:t>Roadmid</a:t>
            </a:r>
            <a:r>
              <a:rPr lang="en-US" altLang="zh-CN" sz="1200" dirty="0"/>
              <a:t> = 79;      </a:t>
            </a:r>
            <a:endParaRPr lang="en-US" altLang="zh-CN" sz="1200" dirty="0" smtClean="0"/>
          </a:p>
          <a:p>
            <a:pPr marL="0" indent="0">
              <a:lnSpc>
                <a:spcPts val="800"/>
              </a:lnSpc>
              <a:buNone/>
            </a:pPr>
            <a:r>
              <a:rPr lang="en-US" altLang="zh-CN" sz="1200" dirty="0" smtClean="0"/>
              <a:t>//</a:t>
            </a:r>
            <a:r>
              <a:rPr lang="zh-CN" altLang="zh-CN" sz="1200" dirty="0"/>
              <a:t>十字避免出错</a:t>
            </a:r>
          </a:p>
          <a:p>
            <a:pPr marL="0" indent="0">
              <a:lnSpc>
                <a:spcPts val="800"/>
              </a:lnSpc>
              <a:buNone/>
            </a:pPr>
            <a:r>
              <a:rPr lang="en-US" altLang="zh-CN" sz="1200" dirty="0"/>
              <a:t>        else if((</a:t>
            </a:r>
            <a:r>
              <a:rPr lang="en-US" altLang="zh-CN" sz="1200" dirty="0" err="1"/>
              <a:t>shizi</a:t>
            </a:r>
            <a:r>
              <a:rPr lang="en-US" altLang="zh-CN" sz="1200" dirty="0"/>
              <a:t>)&amp;&amp;(</a:t>
            </a:r>
            <a:r>
              <a:rPr lang="en-US" altLang="zh-CN" sz="1200" dirty="0" err="1"/>
              <a:t>FrontshiL</a:t>
            </a:r>
            <a:r>
              <a:rPr lang="en-US" altLang="zh-CN" sz="1200" dirty="0"/>
              <a:t>)&amp;&amp;(</a:t>
            </a:r>
            <a:r>
              <a:rPr lang="en-US" altLang="zh-CN" sz="1200" dirty="0" err="1"/>
              <a:t>FrontshiR</a:t>
            </a:r>
            <a:r>
              <a:rPr lang="en-US" altLang="zh-CN" sz="1200" dirty="0"/>
              <a:t> == 0)) </a:t>
            </a:r>
            <a:r>
              <a:rPr lang="en-US" altLang="zh-CN" sz="1200" dirty="0" err="1"/>
              <a:t>Roadmid</a:t>
            </a:r>
            <a:r>
              <a:rPr lang="en-US" altLang="zh-CN" sz="1200" dirty="0"/>
              <a:t> = 49;</a:t>
            </a:r>
            <a:endParaRPr lang="zh-CN" altLang="zh-CN" sz="1200" dirty="0"/>
          </a:p>
          <a:p>
            <a:pPr marL="0" indent="0">
              <a:lnSpc>
                <a:spcPts val="800"/>
              </a:lnSpc>
              <a:buNone/>
            </a:pPr>
            <a:r>
              <a:rPr lang="en-US" altLang="zh-CN" sz="1200" dirty="0"/>
              <a:t>        else{</a:t>
            </a:r>
            <a:endParaRPr lang="zh-CN" altLang="zh-CN" sz="1200" dirty="0"/>
          </a:p>
          <a:p>
            <a:pPr marL="0" indent="0">
              <a:lnSpc>
                <a:spcPts val="800"/>
              </a:lnSpc>
              <a:buNone/>
            </a:pPr>
            <a:r>
              <a:rPr lang="en-US" altLang="zh-CN" sz="1200" dirty="0"/>
              <a:t>          </a:t>
            </a:r>
            <a:r>
              <a:rPr lang="en-US" altLang="zh-CN" sz="1200" dirty="0" err="1"/>
              <a:t>Roadmid</a:t>
            </a:r>
            <a:r>
              <a:rPr lang="en-US" altLang="zh-CN" sz="1200" dirty="0"/>
              <a:t> = 64;</a:t>
            </a:r>
            <a:endParaRPr lang="zh-CN" altLang="zh-CN" sz="1200" dirty="0"/>
          </a:p>
          <a:p>
            <a:pPr marL="0" indent="0">
              <a:lnSpc>
                <a:spcPts val="800"/>
              </a:lnSpc>
              <a:buNone/>
            </a:pPr>
            <a:r>
              <a:rPr lang="en-US" altLang="zh-CN" sz="1200" dirty="0"/>
              <a:t>          if(R) </a:t>
            </a:r>
            <a:r>
              <a:rPr lang="en-US" altLang="zh-CN" sz="1200" dirty="0" err="1"/>
              <a:t>Roadmid</a:t>
            </a:r>
            <a:r>
              <a:rPr lang="en-US" altLang="zh-CN" sz="1200" dirty="0"/>
              <a:t> = 14;</a:t>
            </a:r>
            <a:endParaRPr lang="zh-CN" altLang="zh-CN" sz="1200" dirty="0"/>
          </a:p>
          <a:p>
            <a:pPr marL="0" indent="0">
              <a:lnSpc>
                <a:spcPts val="800"/>
              </a:lnSpc>
              <a:buNone/>
            </a:pPr>
            <a:r>
              <a:rPr lang="en-US" altLang="zh-CN" sz="1200" dirty="0"/>
              <a:t>          if(L) </a:t>
            </a:r>
            <a:r>
              <a:rPr lang="en-US" altLang="zh-CN" sz="1200" dirty="0" err="1"/>
              <a:t>Roadmid</a:t>
            </a:r>
            <a:r>
              <a:rPr lang="en-US" altLang="zh-CN" sz="1200" dirty="0"/>
              <a:t> = 119;</a:t>
            </a:r>
            <a:endParaRPr lang="zh-CN" altLang="zh-CN" sz="1200" dirty="0"/>
          </a:p>
          <a:p>
            <a:pPr marL="0" indent="0">
              <a:lnSpc>
                <a:spcPts val="800"/>
              </a:lnSpc>
              <a:buNone/>
            </a:pPr>
            <a:r>
              <a:rPr lang="en-US" altLang="zh-CN" sz="1200" dirty="0"/>
              <a:t>        }</a:t>
            </a:r>
            <a:endParaRPr lang="zh-CN" altLang="zh-CN" sz="1200" dirty="0"/>
          </a:p>
          <a:p>
            <a:pPr marL="0" indent="0">
              <a:lnSpc>
                <a:spcPts val="800"/>
              </a:lnSpc>
              <a:buNone/>
            </a:pPr>
            <a:r>
              <a:rPr lang="en-US" altLang="zh-CN" sz="1200" dirty="0"/>
              <a:t>    }</a:t>
            </a:r>
            <a:r>
              <a:rPr lang="en-US" altLang="zh-CN" sz="1200" dirty="0" smtClean="0"/>
              <a:t>else{R </a:t>
            </a:r>
            <a:r>
              <a:rPr lang="en-US" altLang="zh-CN" sz="1200" dirty="0"/>
              <a:t>= </a:t>
            </a:r>
            <a:r>
              <a:rPr lang="en-US" altLang="zh-CN" sz="1200" dirty="0" smtClean="0"/>
              <a:t>0;</a:t>
            </a:r>
            <a:r>
              <a:rPr lang="en-US" altLang="zh-CN" sz="1200" dirty="0"/>
              <a:t> </a:t>
            </a:r>
            <a:r>
              <a:rPr lang="en-US" altLang="zh-CN" sz="1200" dirty="0" smtClean="0"/>
              <a:t>L </a:t>
            </a:r>
            <a:r>
              <a:rPr lang="en-US" altLang="zh-CN" sz="1200" dirty="0"/>
              <a:t>= 0</a:t>
            </a:r>
            <a:r>
              <a:rPr lang="en-US" altLang="zh-CN" sz="1200" dirty="0" smtClean="0"/>
              <a:t>;}</a:t>
            </a:r>
            <a:endParaRPr lang="zh-CN" altLang="zh-CN" sz="1200" dirty="0"/>
          </a:p>
        </p:txBody>
      </p:sp>
    </p:spTree>
    <p:extLst>
      <p:ext uri="{BB962C8B-B14F-4D97-AF65-F5344CB8AC3E}">
        <p14:creationId xmlns:p14="http://schemas.microsoft.com/office/powerpoint/2010/main" val="897416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580447"/>
          </a:xfrm>
        </p:spPr>
        <p:txBody>
          <a:bodyPr>
            <a:normAutofit/>
          </a:bodyPr>
          <a:lstStyle/>
          <a:p>
            <a:pPr algn="ctr"/>
            <a:r>
              <a:rPr lang="zh-CN" altLang="en-US" sz="3200" dirty="0" smtClean="0">
                <a:latin typeface="微软雅黑" panose="020B0503020204020204" pitchFamily="34" charset="-122"/>
                <a:ea typeface="微软雅黑" panose="020B0503020204020204" pitchFamily="34" charset="-122"/>
              </a:rPr>
              <a:t>典型图像</a:t>
            </a:r>
            <a:endParaRPr lang="zh-CN" altLang="en-US" sz="32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33" y="1271511"/>
            <a:ext cx="4533033" cy="1322400"/>
          </a:xfrm>
          <a:prstGeom prst="rect">
            <a:avLst/>
          </a:prstGeom>
          <a:ln>
            <a:noFill/>
          </a:ln>
          <a:effectLst>
            <a:outerShdw blurRad="190500" algn="tl" rotWithShape="0">
              <a:srgbClr val="000000">
                <a:alpha val="70000"/>
              </a:srgbClr>
            </a:outerShdw>
          </a:effec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587" y="1271511"/>
            <a:ext cx="4029364" cy="1322400"/>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32" y="3080908"/>
            <a:ext cx="4533034" cy="1341590"/>
          </a:xfrm>
          <a:prstGeom prst="rect">
            <a:avLst/>
          </a:prstGeom>
          <a:ln>
            <a:noFill/>
          </a:ln>
          <a:effectLst>
            <a:outerShdw blurRad="190500" algn="tl" rotWithShape="0">
              <a:srgbClr val="000000">
                <a:alpha val="70000"/>
              </a:srgbClr>
            </a:outerShdw>
          </a:effec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332" y="4909495"/>
            <a:ext cx="4533034" cy="14124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993042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583336"/>
            <a:ext cx="7886700" cy="476537"/>
          </a:xfrm>
        </p:spPr>
        <p:txBody>
          <a:bodyPr>
            <a:normAutofit fontScale="90000"/>
          </a:bodyPr>
          <a:lstStyle/>
          <a:p>
            <a:r>
              <a:rPr lang="zh-CN" altLang="en-US" sz="3200" dirty="0">
                <a:latin typeface="微软雅黑" panose="020B0503020204020204" pitchFamily="34" charset="-122"/>
                <a:ea typeface="微软雅黑" panose="020B0503020204020204" pitchFamily="34" charset="-122"/>
              </a:rPr>
              <a:t>经典控制算法</a:t>
            </a:r>
            <a:r>
              <a:rPr lang="en-US" altLang="zh-CN" sz="3200" dirty="0">
                <a:latin typeface="微软雅黑" panose="020B0503020204020204" pitchFamily="34" charset="-122"/>
                <a:ea typeface="微软雅黑" panose="020B0503020204020204" pitchFamily="34" charset="-122"/>
              </a:rPr>
              <a:t>PID</a:t>
            </a:r>
            <a:endParaRPr lang="zh-CN" altLang="en-US" sz="32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28650" y="1506681"/>
            <a:ext cx="7886700" cy="5205845"/>
          </a:xfrm>
        </p:spPr>
        <p:txBody>
          <a:bodyPr>
            <a:noAutofit/>
          </a:bodyPr>
          <a:lstStyle/>
          <a:p>
            <a:pPr marL="0" indent="0" algn="just">
              <a:lnSpc>
                <a:spcPct val="120000"/>
              </a:lnSpc>
              <a:buNone/>
            </a:pPr>
            <a:r>
              <a:rPr lang="zh-CN" altLang="en-US" sz="1600" b="1" dirty="0" smtClean="0">
                <a:latin typeface="微软雅黑" panose="020B0503020204020204" pitchFamily="34" charset="-122"/>
                <a:ea typeface="微软雅黑" panose="020B0503020204020204" pitchFamily="34" charset="-122"/>
              </a:rPr>
              <a:t>比</a:t>
            </a:r>
            <a:r>
              <a:rPr lang="zh-CN" altLang="en-US" sz="1600" b="1" dirty="0">
                <a:latin typeface="微软雅黑" panose="020B0503020204020204" pitchFamily="34" charset="-122"/>
                <a:ea typeface="微软雅黑" panose="020B0503020204020204" pitchFamily="34" charset="-122"/>
              </a:rPr>
              <a:t>例</a:t>
            </a:r>
            <a:r>
              <a:rPr lang="en-US" altLang="zh-CN" sz="1600" b="1" dirty="0">
                <a:latin typeface="微软雅黑" panose="020B0503020204020204" pitchFamily="34" charset="-122"/>
                <a:ea typeface="微软雅黑" panose="020B0503020204020204" pitchFamily="34" charset="-122"/>
              </a:rPr>
              <a:t>(P)</a:t>
            </a:r>
            <a:r>
              <a:rPr lang="zh-CN" altLang="en-US" sz="1600" b="1" dirty="0">
                <a:latin typeface="微软雅黑" panose="020B0503020204020204" pitchFamily="34" charset="-122"/>
                <a:ea typeface="微软雅黑" panose="020B0503020204020204" pitchFamily="34" charset="-122"/>
              </a:rPr>
              <a:t>：</a:t>
            </a:r>
            <a:r>
              <a:rPr lang="zh-CN" altLang="en-US" sz="1600" dirty="0" smtClean="0">
                <a:latin typeface="+mn-ea"/>
              </a:rPr>
              <a:t>控制器的输出与输入误差信号成比例关系，调试时首先选择一个足够大的比例放大系数让系统工作，仅加入比例环节，直到系统对输入的阶跃响应出现临界振荡。此时系统会存在稳态误差。</a:t>
            </a:r>
            <a:endParaRPr lang="en-US" altLang="zh-CN" sz="1600" dirty="0" smtClean="0">
              <a:latin typeface="+mn-ea"/>
            </a:endParaRPr>
          </a:p>
          <a:p>
            <a:pPr marL="0" indent="0" algn="just">
              <a:lnSpc>
                <a:spcPct val="120000"/>
              </a:lnSpc>
              <a:buNone/>
            </a:pPr>
            <a:r>
              <a:rPr lang="zh-CN" altLang="en-US" sz="1600" b="1" dirty="0">
                <a:latin typeface="微软雅黑" panose="020B0503020204020204" pitchFamily="34" charset="-122"/>
                <a:ea typeface="微软雅黑" panose="020B0503020204020204" pitchFamily="34" charset="-122"/>
              </a:rPr>
              <a:t>积分</a:t>
            </a:r>
            <a:r>
              <a:rPr lang="en-US" altLang="zh-CN" sz="1600" b="1" dirty="0">
                <a:latin typeface="微软雅黑" panose="020B0503020204020204" pitchFamily="34" charset="-122"/>
                <a:ea typeface="微软雅黑" panose="020B0503020204020204" pitchFamily="34" charset="-122"/>
              </a:rPr>
              <a:t>(I)</a:t>
            </a:r>
            <a:r>
              <a:rPr lang="zh-CN" altLang="en-US" sz="1600" b="1" dirty="0">
                <a:latin typeface="微软雅黑" panose="020B0503020204020204" pitchFamily="34" charset="-122"/>
                <a:ea typeface="微软雅黑" panose="020B0503020204020204" pitchFamily="34" charset="-122"/>
              </a:rPr>
              <a:t>：</a:t>
            </a:r>
            <a:r>
              <a:rPr lang="zh-CN" altLang="en-US" sz="1600" dirty="0" smtClean="0">
                <a:latin typeface="+mn-ea"/>
              </a:rPr>
              <a:t>为了消除稳态误差，在控制器中必须引入积分项，积分项对误差取决于时间的积分，随着时间的增加，积分项会增大，推动控制器的输出增大使稳态误差进一步减小，直到接近于零。所以</a:t>
            </a:r>
            <a:r>
              <a:rPr lang="en-US" altLang="zh-CN" sz="1600" dirty="0" smtClean="0">
                <a:latin typeface="+mn-ea"/>
              </a:rPr>
              <a:t>PI</a:t>
            </a:r>
            <a:r>
              <a:rPr lang="zh-CN" altLang="en-US" sz="1600" dirty="0" smtClean="0">
                <a:latin typeface="+mn-ea"/>
              </a:rPr>
              <a:t>控制器可以使系统在进入稳态后几乎无稳态误差。</a:t>
            </a:r>
            <a:endParaRPr lang="en-US" altLang="zh-CN" sz="1600" dirty="0" smtClean="0">
              <a:latin typeface="+mn-ea"/>
            </a:endParaRPr>
          </a:p>
          <a:p>
            <a:pPr marL="0" indent="0" algn="just">
              <a:lnSpc>
                <a:spcPct val="120000"/>
              </a:lnSpc>
              <a:buNone/>
            </a:pPr>
            <a:r>
              <a:rPr lang="zh-CN" altLang="en-US" sz="1600" b="1" dirty="0">
                <a:latin typeface="微软雅黑" panose="020B0503020204020204" pitchFamily="34" charset="-122"/>
                <a:ea typeface="微软雅黑" panose="020B0503020204020204" pitchFamily="34" charset="-122"/>
              </a:rPr>
              <a:t>微分</a:t>
            </a:r>
            <a:r>
              <a:rPr lang="en-US" altLang="zh-CN" sz="1600" b="1" dirty="0">
                <a:latin typeface="微软雅黑" panose="020B0503020204020204" pitchFamily="34" charset="-122"/>
                <a:ea typeface="微软雅黑" panose="020B0503020204020204" pitchFamily="34" charset="-122"/>
              </a:rPr>
              <a:t>(D)</a:t>
            </a:r>
            <a:r>
              <a:rPr lang="zh-CN" altLang="en-US" sz="1600" b="1" dirty="0">
                <a:latin typeface="微软雅黑" panose="020B0503020204020204" pitchFamily="34" charset="-122"/>
                <a:ea typeface="微软雅黑" panose="020B0503020204020204" pitchFamily="34" charset="-122"/>
              </a:rPr>
              <a:t>：</a:t>
            </a:r>
            <a:r>
              <a:rPr lang="zh-CN" altLang="en-US" sz="1600" dirty="0">
                <a:latin typeface="+mn-ea"/>
              </a:rPr>
              <a:t>自动控制系统在克服误差的调节过程中可能会出现振荡甚至失稳。解决的办法是使抑制误差的作用的变化</a:t>
            </a:r>
            <a:r>
              <a:rPr lang="en-US" altLang="zh-CN" sz="1600" dirty="0">
                <a:latin typeface="+mn-ea"/>
              </a:rPr>
              <a:t>"</a:t>
            </a:r>
            <a:r>
              <a:rPr lang="zh-CN" altLang="en-US" sz="1600" dirty="0">
                <a:latin typeface="+mn-ea"/>
              </a:rPr>
              <a:t>超前</a:t>
            </a:r>
            <a:r>
              <a:rPr lang="en-US" altLang="zh-CN" sz="1600" dirty="0">
                <a:latin typeface="+mn-ea"/>
              </a:rPr>
              <a:t>"</a:t>
            </a:r>
            <a:r>
              <a:rPr lang="zh-CN" altLang="en-US" sz="1600" dirty="0">
                <a:latin typeface="+mn-ea"/>
              </a:rPr>
              <a:t>，即在误差接近零时，抑制误差的作用就应该是零。这就是说，在控制器中仅引入 </a:t>
            </a:r>
            <a:r>
              <a:rPr lang="en-US" altLang="zh-CN" sz="1600" dirty="0">
                <a:latin typeface="+mn-ea"/>
              </a:rPr>
              <a:t>"</a:t>
            </a:r>
            <a:r>
              <a:rPr lang="zh-CN" altLang="en-US" sz="1600" dirty="0">
                <a:latin typeface="+mn-ea"/>
              </a:rPr>
              <a:t>比例</a:t>
            </a:r>
            <a:r>
              <a:rPr lang="en-US" altLang="zh-CN" sz="1600" dirty="0">
                <a:latin typeface="+mn-ea"/>
              </a:rPr>
              <a:t>"</a:t>
            </a:r>
            <a:r>
              <a:rPr lang="zh-CN" altLang="en-US" sz="1600" dirty="0">
                <a:latin typeface="+mn-ea"/>
              </a:rPr>
              <a:t>项往往是不够的，比例项的作用仅是放大误差的幅值，而需要增加的是</a:t>
            </a:r>
            <a:r>
              <a:rPr lang="en-US" altLang="zh-CN" sz="1600" dirty="0">
                <a:latin typeface="+mn-ea"/>
              </a:rPr>
              <a:t>"</a:t>
            </a:r>
            <a:r>
              <a:rPr lang="zh-CN" altLang="en-US" sz="1600" dirty="0">
                <a:latin typeface="+mn-ea"/>
              </a:rPr>
              <a:t>微分项</a:t>
            </a:r>
            <a:r>
              <a:rPr lang="en-US" altLang="zh-CN" sz="1600" dirty="0">
                <a:latin typeface="+mn-ea"/>
              </a:rPr>
              <a:t>"</a:t>
            </a:r>
            <a:r>
              <a:rPr lang="zh-CN" altLang="en-US" sz="1600" dirty="0">
                <a:latin typeface="+mn-ea"/>
              </a:rPr>
              <a:t>，它能预测误差变化的趋势，这样，具有比例</a:t>
            </a:r>
            <a:r>
              <a:rPr lang="en-US" altLang="zh-CN" sz="1600" dirty="0">
                <a:latin typeface="+mn-ea"/>
              </a:rPr>
              <a:t>+</a:t>
            </a:r>
            <a:r>
              <a:rPr lang="zh-CN" altLang="en-US" sz="1600" dirty="0">
                <a:latin typeface="+mn-ea"/>
              </a:rPr>
              <a:t>微分的控制器，就</a:t>
            </a:r>
            <a:r>
              <a:rPr lang="zh-CN" altLang="en-US" sz="1600" dirty="0" smtClean="0">
                <a:latin typeface="+mn-ea"/>
              </a:rPr>
              <a:t>能够</a:t>
            </a:r>
            <a:r>
              <a:rPr lang="zh-CN" altLang="en-US" sz="1600" dirty="0">
                <a:latin typeface="+mn-ea"/>
              </a:rPr>
              <a:t>提前使抑制误差的控制作用等于零，甚至为负值，从而避免了被控量的严重超调。所以对有较大惯性或滞后的被控对象，比例</a:t>
            </a:r>
            <a:r>
              <a:rPr lang="en-US" altLang="zh-CN" sz="1600" dirty="0">
                <a:latin typeface="+mn-ea"/>
              </a:rPr>
              <a:t>+</a:t>
            </a:r>
            <a:r>
              <a:rPr lang="zh-CN" altLang="en-US" sz="1600" dirty="0">
                <a:latin typeface="+mn-ea"/>
              </a:rPr>
              <a:t>微分</a:t>
            </a:r>
            <a:r>
              <a:rPr lang="en-US" altLang="zh-CN" sz="1600" dirty="0">
                <a:latin typeface="+mn-ea"/>
              </a:rPr>
              <a:t>(PD)</a:t>
            </a:r>
            <a:r>
              <a:rPr lang="zh-CN" altLang="en-US" sz="1600" dirty="0">
                <a:latin typeface="+mn-ea"/>
              </a:rPr>
              <a:t>控制器能改善系统</a:t>
            </a:r>
            <a:r>
              <a:rPr lang="zh-CN" altLang="en-US" sz="1600" dirty="0" smtClean="0">
                <a:latin typeface="+mn-ea"/>
              </a:rPr>
              <a:t>在调</a:t>
            </a:r>
            <a:r>
              <a:rPr lang="zh-CN" altLang="en-US" sz="1600" dirty="0">
                <a:latin typeface="+mn-ea"/>
              </a:rPr>
              <a:t>节过程中的动态特性</a:t>
            </a:r>
            <a:r>
              <a:rPr lang="zh-CN" altLang="en-US" sz="1600" dirty="0" smtClean="0">
                <a:latin typeface="+mn-ea"/>
              </a:rPr>
              <a:t>。</a:t>
            </a:r>
            <a:endParaRPr lang="en-US" altLang="zh-CN" sz="1600" dirty="0">
              <a:latin typeface="+mn-ea"/>
            </a:endParaRPr>
          </a:p>
          <a:p>
            <a:pPr marL="0" indent="0" algn="just">
              <a:buNone/>
            </a:pPr>
            <a:r>
              <a:rPr lang="zh-CN" altLang="en-US" sz="1600" b="1" dirty="0">
                <a:latin typeface="微软雅黑" panose="020B0503020204020204" pitchFamily="34" charset="-122"/>
                <a:ea typeface="微软雅黑" panose="020B0503020204020204" pitchFamily="34" charset="-122"/>
              </a:rPr>
              <a:t>稳态误</a:t>
            </a:r>
            <a:r>
              <a:rPr lang="zh-CN" altLang="en-US" sz="1600" b="1" dirty="0" smtClean="0">
                <a:latin typeface="微软雅黑" panose="020B0503020204020204" pitchFamily="34" charset="-122"/>
                <a:ea typeface="微软雅黑" panose="020B0503020204020204" pitchFamily="34" charset="-122"/>
              </a:rPr>
              <a:t>差</a:t>
            </a:r>
            <a:r>
              <a:rPr lang="zh-CN" altLang="en-US" sz="1600" dirty="0">
                <a:latin typeface="+mn-ea"/>
              </a:rPr>
              <a:t>：</a:t>
            </a:r>
            <a:r>
              <a:rPr lang="zh-CN" altLang="en-US" sz="1600" dirty="0" smtClean="0">
                <a:latin typeface="+mn-ea"/>
              </a:rPr>
              <a:t>期望的稳态输出量与实际的稳态输出量之差。</a:t>
            </a:r>
            <a:endParaRPr lang="en-US" altLang="zh-CN" sz="1600" dirty="0" smtClean="0">
              <a:latin typeface="+mn-ea"/>
            </a:endParaRPr>
          </a:p>
        </p:txBody>
      </p:sp>
    </p:spTree>
    <p:extLst>
      <p:ext uri="{BB962C8B-B14F-4D97-AF65-F5344CB8AC3E}">
        <p14:creationId xmlns:p14="http://schemas.microsoft.com/office/powerpoint/2010/main" val="1549520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049482"/>
            <a:ext cx="7886700" cy="5127481"/>
          </a:xfrm>
        </p:spPr>
        <p:txBody>
          <a:bodyPr>
            <a:normAutofit fontScale="85000" lnSpcReduction="20000"/>
          </a:bodyPr>
          <a:lstStyle/>
          <a:p>
            <a:pPr marL="0" indent="576000" algn="just">
              <a:lnSpc>
                <a:spcPct val="150000"/>
              </a:lnSpc>
              <a:buNone/>
            </a:pPr>
            <a:r>
              <a:rPr lang="zh-CN" altLang="en-US" dirty="0">
                <a:latin typeface="幼圆" panose="02010509060101010101" pitchFamily="49" charset="-122"/>
                <a:ea typeface="幼圆" panose="02010509060101010101" pitchFamily="49" charset="-122"/>
              </a:rPr>
              <a:t>在工业应用中</a:t>
            </a:r>
            <a:r>
              <a:rPr lang="en-US" altLang="zh-CN" dirty="0">
                <a:latin typeface="幼圆" panose="02010509060101010101" pitchFamily="49" charset="-122"/>
                <a:ea typeface="幼圆" panose="02010509060101010101" pitchFamily="49" charset="-122"/>
              </a:rPr>
              <a:t>PID</a:t>
            </a:r>
            <a:r>
              <a:rPr lang="zh-CN" altLang="en-US" dirty="0">
                <a:latin typeface="幼圆" panose="02010509060101010101" pitchFamily="49" charset="-122"/>
                <a:ea typeface="幼圆" panose="02010509060101010101" pitchFamily="49" charset="-122"/>
              </a:rPr>
              <a:t>及其衍生算法是应用最广泛的算法之一，是当之无愧的万能算法，如果能够熟练掌握</a:t>
            </a:r>
            <a:r>
              <a:rPr lang="en-US" altLang="zh-CN" dirty="0">
                <a:latin typeface="幼圆" panose="02010509060101010101" pitchFamily="49" charset="-122"/>
                <a:ea typeface="幼圆" panose="02010509060101010101" pitchFamily="49" charset="-122"/>
              </a:rPr>
              <a:t>PID</a:t>
            </a:r>
            <a:r>
              <a:rPr lang="zh-CN" altLang="en-US" dirty="0">
                <a:latin typeface="幼圆" panose="02010509060101010101" pitchFamily="49" charset="-122"/>
                <a:ea typeface="幼圆" panose="02010509060101010101" pitchFamily="49" charset="-122"/>
              </a:rPr>
              <a:t>算法的设计与实现过程，对于一般的研发人员来讲，应该是足够应对一般研发问题了，而难能可贵的是，在我所接触的控制算法当中，</a:t>
            </a:r>
            <a:r>
              <a:rPr lang="en-US" altLang="zh-CN" dirty="0">
                <a:latin typeface="幼圆" panose="02010509060101010101" pitchFamily="49" charset="-122"/>
                <a:ea typeface="幼圆" panose="02010509060101010101" pitchFamily="49" charset="-122"/>
              </a:rPr>
              <a:t>PID</a:t>
            </a:r>
            <a:r>
              <a:rPr lang="zh-CN" altLang="en-US" dirty="0">
                <a:latin typeface="幼圆" panose="02010509060101010101" pitchFamily="49" charset="-122"/>
                <a:ea typeface="幼圆" panose="02010509060101010101" pitchFamily="49" charset="-122"/>
              </a:rPr>
              <a:t>控制算法又是最简单，最能体现反馈思想的控制算法，可谓经典中的经典。经典的未必是复杂的，经典的东西常常是简单的，而且是最简单的，想想牛顿的力学三大定律吧，想想爱因斯坦的质能方程吧，何等的简单！简单的不是原始的，简单的也不是落后的，简单到了美的程度。</a:t>
            </a:r>
          </a:p>
        </p:txBody>
      </p:sp>
    </p:spTree>
    <p:extLst>
      <p:ext uri="{BB962C8B-B14F-4D97-AF65-F5344CB8AC3E}">
        <p14:creationId xmlns:p14="http://schemas.microsoft.com/office/powerpoint/2010/main" val="39196824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541340"/>
          </a:xfrm>
        </p:spPr>
        <p:txBody>
          <a:bodyPr>
            <a:normAutofit/>
          </a:bodyPr>
          <a:lstStyle/>
          <a:p>
            <a:r>
              <a:rPr lang="en-US" altLang="zh-CN" sz="2800" dirty="0" smtClean="0">
                <a:latin typeface="微软雅黑" panose="020B0503020204020204" pitchFamily="34" charset="-122"/>
                <a:ea typeface="微软雅黑" panose="020B0503020204020204" pitchFamily="34" charset="-122"/>
              </a:rPr>
              <a:t>PID</a:t>
            </a:r>
            <a:r>
              <a:rPr lang="zh-CN" altLang="en-US" sz="2800" dirty="0" smtClean="0">
                <a:latin typeface="微软雅黑" panose="020B0503020204020204" pitchFamily="34" charset="-122"/>
                <a:ea typeface="微软雅黑" panose="020B0503020204020204" pitchFamily="34" charset="-122"/>
              </a:rPr>
              <a:t>控制转动量</a:t>
            </a:r>
            <a:endParaRPr lang="zh-CN" altLang="en-US" sz="2800" dirty="0">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4764" y="1228398"/>
            <a:ext cx="5527963" cy="1729946"/>
          </a:xfrm>
          <a:prstGeom prst="rect">
            <a:avLst/>
          </a:prstGeom>
          <a:ln>
            <a:noFill/>
          </a:ln>
          <a:effectLst>
            <a:outerShdw blurRad="190500" algn="tl" rotWithShape="0">
              <a:srgbClr val="000000">
                <a:alpha val="70000"/>
              </a:srgbClr>
            </a:outerShdw>
          </a:effec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417" y="3195175"/>
            <a:ext cx="4883310" cy="616580"/>
          </a:xfrm>
          <a:prstGeom prst="rect">
            <a:avLst/>
          </a:prstGeom>
          <a:ln>
            <a:noFill/>
          </a:ln>
          <a:effectLst>
            <a:outerShdw blurRad="190500" algn="tl" rotWithShape="0">
              <a:srgbClr val="000000">
                <a:alpha val="70000"/>
              </a:srgbClr>
            </a:outerShdw>
          </a:effectLst>
        </p:spPr>
      </p:pic>
      <p:sp>
        <p:nvSpPr>
          <p:cNvPr id="6" name="文本框 5"/>
          <p:cNvSpPr txBox="1"/>
          <p:nvPr/>
        </p:nvSpPr>
        <p:spPr>
          <a:xfrm>
            <a:off x="513159" y="1828196"/>
            <a:ext cx="1261884" cy="369332"/>
          </a:xfrm>
          <a:prstGeom prst="rect">
            <a:avLst/>
          </a:prstGeom>
          <a:noFill/>
        </p:spPr>
        <p:txBody>
          <a:bodyPr wrap="none" rtlCol="0">
            <a:spAutoFit/>
          </a:bodyPr>
          <a:lstStyle>
            <a:defPPr>
              <a:defRPr lang="zh-CN"/>
            </a:defPPr>
            <a:lvl1pPr>
              <a:defRPr>
                <a:latin typeface="微软雅黑" panose="020B0503020204020204" pitchFamily="34" charset="-122"/>
                <a:ea typeface="微软雅黑" panose="020B0503020204020204" pitchFamily="34" charset="-122"/>
              </a:defRPr>
            </a:lvl1pPr>
          </a:lstStyle>
          <a:p>
            <a:r>
              <a:rPr lang="en-US" altLang="zh-CN" dirty="0"/>
              <a:t>PID</a:t>
            </a:r>
            <a:r>
              <a:rPr lang="zh-CN" altLang="en-US" dirty="0"/>
              <a:t>流程图</a:t>
            </a:r>
          </a:p>
        </p:txBody>
      </p:sp>
      <p:sp>
        <p:nvSpPr>
          <p:cNvPr id="7" name="文本框 6"/>
          <p:cNvSpPr txBox="1"/>
          <p:nvPr/>
        </p:nvSpPr>
        <p:spPr>
          <a:xfrm>
            <a:off x="513159" y="3318799"/>
            <a:ext cx="2800767"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PID</a:t>
            </a:r>
            <a:r>
              <a:rPr lang="zh-CN" altLang="en-US" dirty="0" smtClean="0">
                <a:latin typeface="微软雅黑" panose="020B0503020204020204" pitchFamily="34" charset="-122"/>
                <a:ea typeface="微软雅黑" panose="020B0503020204020204" pitchFamily="34" charset="-122"/>
              </a:rPr>
              <a:t>数学公式</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连续状态</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417" y="4050314"/>
            <a:ext cx="4883310" cy="499223"/>
          </a:xfrm>
          <a:prstGeom prst="rect">
            <a:avLst/>
          </a:prstGeom>
          <a:ln>
            <a:noFill/>
          </a:ln>
          <a:effectLst>
            <a:outerShdw blurRad="190500" algn="tl" rotWithShape="0">
              <a:srgbClr val="000000">
                <a:alpha val="70000"/>
              </a:srgbClr>
            </a:outerShdw>
          </a:effectLst>
        </p:spPr>
      </p:pic>
      <p:sp>
        <p:nvSpPr>
          <p:cNvPr id="9" name="文本框 8"/>
          <p:cNvSpPr txBox="1"/>
          <p:nvPr/>
        </p:nvSpPr>
        <p:spPr>
          <a:xfrm>
            <a:off x="513158" y="4115259"/>
            <a:ext cx="2890535"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PID</a:t>
            </a:r>
            <a:r>
              <a:rPr lang="zh-CN" altLang="en-US" dirty="0" smtClean="0">
                <a:latin typeface="微软雅黑" panose="020B0503020204020204" pitchFamily="34" charset="-122"/>
                <a:ea typeface="微软雅黑" panose="020B0503020204020204" pitchFamily="34" charset="-122"/>
              </a:rPr>
              <a:t>数学公式</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离散状态</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417" y="4713096"/>
            <a:ext cx="4883310" cy="289524"/>
          </a:xfrm>
          <a:prstGeom prst="rect">
            <a:avLst/>
          </a:prstGeom>
          <a:ln>
            <a:noFill/>
          </a:ln>
          <a:effectLst>
            <a:outerShdw blurRad="190500" algn="tl" rotWithShape="0">
              <a:srgbClr val="000000">
                <a:alpha val="70000"/>
              </a:srgbClr>
            </a:outerShdw>
          </a:effectLst>
        </p:spPr>
      </p:pic>
      <p:sp>
        <p:nvSpPr>
          <p:cNvPr id="11" name="文本框 10"/>
          <p:cNvSpPr txBox="1"/>
          <p:nvPr/>
        </p:nvSpPr>
        <p:spPr>
          <a:xfrm>
            <a:off x="513158" y="5083155"/>
            <a:ext cx="5333511" cy="646331"/>
          </a:xfrm>
          <a:prstGeom prst="rect">
            <a:avLst/>
          </a:prstGeom>
          <a:noFill/>
        </p:spPr>
        <p:txBody>
          <a:bodyPr wrap="none" rtlCol="0">
            <a:spAutoFit/>
          </a:bodyPr>
          <a:lstStyle/>
          <a:p>
            <a:r>
              <a:rPr lang="zh-CN" altLang="en-US" dirty="0"/>
              <a:t>积分环节用加和的形式表示，即</a:t>
            </a:r>
            <a:r>
              <a:rPr lang="en-US" altLang="zh-CN" dirty="0"/>
              <a:t>err(K)+err(K+1)+……;</a:t>
            </a:r>
          </a:p>
          <a:p>
            <a:r>
              <a:rPr lang="zh-CN" altLang="en-US" dirty="0"/>
              <a:t>微分环节用斜率的形式表示，即</a:t>
            </a:r>
            <a:r>
              <a:rPr lang="en-US" altLang="zh-CN" dirty="0"/>
              <a:t>[err(K)-err(K-1)]/T</a:t>
            </a:r>
            <a:r>
              <a:rPr lang="en-US" altLang="zh-CN" dirty="0" smtClean="0"/>
              <a:t>;</a:t>
            </a:r>
            <a:endParaRPr lang="en-US" altLang="zh-CN" dirty="0"/>
          </a:p>
        </p:txBody>
      </p:sp>
      <p:sp>
        <p:nvSpPr>
          <p:cNvPr id="12" name="矩形 11"/>
          <p:cNvSpPr/>
          <p:nvPr/>
        </p:nvSpPr>
        <p:spPr>
          <a:xfrm>
            <a:off x="513159" y="5820937"/>
            <a:ext cx="8360678" cy="615553"/>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转动量控制：</a:t>
            </a:r>
            <a:endParaRPr lang="en-US" altLang="zh-CN" sz="1600" dirty="0">
              <a:latin typeface="微软雅黑" panose="020B0503020204020204" pitchFamily="34" charset="-122"/>
              <a:ea typeface="微软雅黑" panose="020B0503020204020204" pitchFamily="34" charset="-122"/>
            </a:endParaRPr>
          </a:p>
          <a:p>
            <a:r>
              <a:rPr lang="en-US" altLang="zh-CN" dirty="0" err="1">
                <a:latin typeface="+mn-ea"/>
              </a:rPr>
              <a:t>errorPWM</a:t>
            </a:r>
            <a:r>
              <a:rPr lang="en-US" altLang="zh-CN" dirty="0">
                <a:latin typeface="+mn-ea"/>
              </a:rPr>
              <a:t> = (</a:t>
            </a:r>
            <a:r>
              <a:rPr lang="en-US" altLang="zh-CN" dirty="0" err="1">
                <a:latin typeface="+mn-ea"/>
              </a:rPr>
              <a:t>int</a:t>
            </a:r>
            <a:r>
              <a:rPr lang="en-US" altLang="zh-CN" dirty="0">
                <a:latin typeface="+mn-ea"/>
              </a:rPr>
              <a:t>)(KP*</a:t>
            </a:r>
            <a:r>
              <a:rPr lang="en-US" altLang="zh-CN" dirty="0" err="1">
                <a:latin typeface="+mn-ea"/>
              </a:rPr>
              <a:t>errorBorder+KD</a:t>
            </a:r>
            <a:r>
              <a:rPr lang="en-US" altLang="zh-CN" dirty="0">
                <a:latin typeface="+mn-ea"/>
              </a:rPr>
              <a:t>*(</a:t>
            </a:r>
            <a:r>
              <a:rPr lang="en-US" altLang="zh-CN" dirty="0" err="1">
                <a:latin typeface="+mn-ea"/>
              </a:rPr>
              <a:t>errorBorder-errorBorder_Lastone</a:t>
            </a:r>
            <a:r>
              <a:rPr lang="en-US" altLang="zh-CN" dirty="0">
                <a:latin typeface="+mn-ea"/>
              </a:rPr>
              <a:t>));</a:t>
            </a:r>
          </a:p>
        </p:txBody>
      </p:sp>
    </p:spTree>
    <p:extLst>
      <p:ext uri="{BB962C8B-B14F-4D97-AF65-F5344CB8AC3E}">
        <p14:creationId xmlns:p14="http://schemas.microsoft.com/office/powerpoint/2010/main" val="15778668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632401"/>
          </a:xfrm>
        </p:spPr>
        <p:txBody>
          <a:bodyPr>
            <a:normAutofit/>
          </a:bodyPr>
          <a:lstStyle/>
          <a:p>
            <a:r>
              <a:rPr lang="en-US" altLang="zh-CN" sz="3200" dirty="0" smtClean="0">
                <a:latin typeface="微软雅黑" panose="020B0503020204020204" pitchFamily="34" charset="-122"/>
                <a:ea typeface="微软雅黑" panose="020B0503020204020204" pitchFamily="34" charset="-122"/>
              </a:rPr>
              <a:t>PWM</a:t>
            </a:r>
            <a:r>
              <a:rPr lang="zh-CN" altLang="en-US" sz="3200" dirty="0" smtClean="0">
                <a:latin typeface="微软雅黑" panose="020B0503020204020204" pitchFamily="34" charset="-122"/>
                <a:ea typeface="微软雅黑" panose="020B0503020204020204" pitchFamily="34" charset="-122"/>
              </a:rPr>
              <a:t>脉宽调制</a:t>
            </a:r>
            <a:r>
              <a:rPr lang="zh-CN" altLang="en-US" sz="3200" dirty="0">
                <a:latin typeface="微软雅黑" panose="020B0503020204020204" pitchFamily="34" charset="-122"/>
                <a:ea typeface="微软雅黑" panose="020B0503020204020204" pitchFamily="34" charset="-122"/>
              </a:rPr>
              <a:t>技术</a:t>
            </a:r>
          </a:p>
        </p:txBody>
      </p:sp>
      <p:sp>
        <p:nvSpPr>
          <p:cNvPr id="3" name="内容占位符 2"/>
          <p:cNvSpPr>
            <a:spLocks noGrp="1"/>
          </p:cNvSpPr>
          <p:nvPr>
            <p:ph idx="1"/>
          </p:nvPr>
        </p:nvSpPr>
        <p:spPr>
          <a:xfrm>
            <a:off x="628650" y="1143000"/>
            <a:ext cx="7886700" cy="2524992"/>
          </a:xfrm>
        </p:spPr>
        <p:txBody>
          <a:bodyPr>
            <a:noAutofit/>
          </a:bodyPr>
          <a:lstStyle/>
          <a:p>
            <a:pPr marL="0" indent="540000" algn="just">
              <a:lnSpc>
                <a:spcPct val="150000"/>
              </a:lnSpc>
              <a:buNone/>
            </a:pPr>
            <a:r>
              <a:rPr lang="en-US" altLang="zh-CN" sz="1800" dirty="0">
                <a:latin typeface="幼圆" panose="02010509060101010101" pitchFamily="49" charset="-122"/>
                <a:ea typeface="幼圆" panose="02010509060101010101" pitchFamily="49" charset="-122"/>
              </a:rPr>
              <a:t>PWM</a:t>
            </a:r>
            <a:r>
              <a:rPr lang="zh-CN" altLang="en-US" sz="1800" dirty="0">
                <a:latin typeface="幼圆" panose="02010509060101010101" pitchFamily="49" charset="-122"/>
                <a:ea typeface="幼圆" panose="02010509060101010101" pitchFamily="49" charset="-122"/>
              </a:rPr>
              <a:t>是一种对模拟信号电平进行数字编码的方法。通过高分辨率计数器的使用，方波的占空比被调制用来对一</a:t>
            </a:r>
            <a:r>
              <a:rPr lang="zh-CN" altLang="en-US" sz="1800" dirty="0" smtClean="0">
                <a:latin typeface="幼圆" panose="02010509060101010101" pitchFamily="49" charset="-122"/>
                <a:ea typeface="幼圆" panose="02010509060101010101" pitchFamily="49" charset="-122"/>
              </a:rPr>
              <a:t>个具体模</a:t>
            </a:r>
            <a:r>
              <a:rPr lang="zh-CN" altLang="en-US" sz="1800" dirty="0">
                <a:latin typeface="幼圆" panose="02010509060101010101" pitchFamily="49" charset="-122"/>
                <a:ea typeface="幼圆" panose="02010509060101010101" pitchFamily="49" charset="-122"/>
              </a:rPr>
              <a:t>拟信号的电平进行编码。</a:t>
            </a:r>
            <a:r>
              <a:rPr lang="en-US" altLang="zh-CN" sz="1800" dirty="0">
                <a:latin typeface="幼圆" panose="02010509060101010101" pitchFamily="49" charset="-122"/>
                <a:ea typeface="幼圆" panose="02010509060101010101" pitchFamily="49" charset="-122"/>
              </a:rPr>
              <a:t>PWM</a:t>
            </a:r>
            <a:r>
              <a:rPr lang="zh-CN" altLang="en-US" sz="1800" dirty="0">
                <a:latin typeface="幼圆" panose="02010509060101010101" pitchFamily="49" charset="-122"/>
                <a:ea typeface="幼圆" panose="02010509060101010101" pitchFamily="49" charset="-122"/>
              </a:rPr>
              <a:t>信号仍然是数字的，因为在给定的任何时刻，满幅值的直流供电要么完全有</a:t>
            </a:r>
            <a:r>
              <a:rPr lang="en-US" altLang="zh-CN" sz="1800" dirty="0">
                <a:latin typeface="幼圆" panose="02010509060101010101" pitchFamily="49" charset="-122"/>
                <a:ea typeface="幼圆" panose="02010509060101010101" pitchFamily="49" charset="-122"/>
              </a:rPr>
              <a:t>(ON)</a:t>
            </a:r>
            <a:r>
              <a:rPr lang="zh-CN" altLang="en-US" sz="1800" dirty="0">
                <a:latin typeface="幼圆" panose="02010509060101010101" pitchFamily="49" charset="-122"/>
                <a:ea typeface="幼圆" panose="02010509060101010101" pitchFamily="49" charset="-122"/>
              </a:rPr>
              <a:t>，要么完全无</a:t>
            </a:r>
            <a:r>
              <a:rPr lang="en-US" altLang="zh-CN" sz="1800" dirty="0">
                <a:latin typeface="幼圆" panose="02010509060101010101" pitchFamily="49" charset="-122"/>
                <a:ea typeface="幼圆" panose="02010509060101010101" pitchFamily="49" charset="-122"/>
              </a:rPr>
              <a:t>(OFF)</a:t>
            </a:r>
            <a:r>
              <a:rPr lang="zh-CN" altLang="en-US" sz="1800" dirty="0">
                <a:latin typeface="幼圆" panose="02010509060101010101" pitchFamily="49" charset="-122"/>
                <a:ea typeface="幼圆" panose="02010509060101010101" pitchFamily="49" charset="-122"/>
              </a:rPr>
              <a:t>。电压或电流源是以一种通</a:t>
            </a:r>
            <a:r>
              <a:rPr lang="en-US" altLang="zh-CN" sz="1800" dirty="0">
                <a:latin typeface="幼圆" panose="02010509060101010101" pitchFamily="49" charset="-122"/>
                <a:ea typeface="幼圆" panose="02010509060101010101" pitchFamily="49" charset="-122"/>
              </a:rPr>
              <a:t>(ON)</a:t>
            </a:r>
            <a:r>
              <a:rPr lang="zh-CN" altLang="en-US" sz="1800" dirty="0">
                <a:latin typeface="幼圆" panose="02010509060101010101" pitchFamily="49" charset="-122"/>
                <a:ea typeface="幼圆" panose="02010509060101010101" pitchFamily="49" charset="-122"/>
              </a:rPr>
              <a:t>或断</a:t>
            </a:r>
            <a:r>
              <a:rPr lang="en-US" altLang="zh-CN" sz="1800" dirty="0">
                <a:latin typeface="幼圆" panose="02010509060101010101" pitchFamily="49" charset="-122"/>
                <a:ea typeface="幼圆" panose="02010509060101010101" pitchFamily="49" charset="-122"/>
              </a:rPr>
              <a:t>(OFF)</a:t>
            </a:r>
            <a:r>
              <a:rPr lang="zh-CN" altLang="en-US" sz="1800" dirty="0">
                <a:latin typeface="幼圆" panose="02010509060101010101" pitchFamily="49" charset="-122"/>
                <a:ea typeface="幼圆" panose="02010509060101010101" pitchFamily="49" charset="-122"/>
              </a:rPr>
              <a:t>的重复脉冲序列被加到模拟负载上去的。通的时候即是直流供电被加到负载上的时候，断的时候即是供电被断开的时候。</a:t>
            </a:r>
          </a:p>
        </p:txBody>
      </p:sp>
      <p:sp>
        <p:nvSpPr>
          <p:cNvPr id="4" name="文本框 3"/>
          <p:cNvSpPr txBox="1"/>
          <p:nvPr/>
        </p:nvSpPr>
        <p:spPr>
          <a:xfrm>
            <a:off x="628650" y="3933371"/>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面积等效原理</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2447" y="3933371"/>
            <a:ext cx="5572903" cy="2676899"/>
          </a:xfrm>
          <a:prstGeom prst="rect">
            <a:avLst/>
          </a:prstGeom>
        </p:spPr>
      </p:pic>
    </p:spTree>
    <p:extLst>
      <p:ext uri="{BB962C8B-B14F-4D97-AF65-F5344CB8AC3E}">
        <p14:creationId xmlns:p14="http://schemas.microsoft.com/office/powerpoint/2010/main" val="27958657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725919"/>
          </a:xfrm>
        </p:spPr>
        <p:txBody>
          <a:bodyPr>
            <a:normAutofit/>
          </a:bodyPr>
          <a:lstStyle/>
          <a:p>
            <a:r>
              <a:rPr lang="zh-CN" altLang="en-US" sz="3200" dirty="0">
                <a:latin typeface="微软雅黑" panose="020B0503020204020204" pitchFamily="34" charset="-122"/>
                <a:ea typeface="微软雅黑" panose="020B0503020204020204" pitchFamily="34" charset="-122"/>
              </a:rPr>
              <a:t>舵</a:t>
            </a:r>
            <a:r>
              <a:rPr lang="zh-CN" altLang="en-US" sz="3200" dirty="0" smtClean="0">
                <a:latin typeface="微软雅黑" panose="020B0503020204020204" pitchFamily="34" charset="-122"/>
                <a:ea typeface="微软雅黑" panose="020B0503020204020204" pitchFamily="34" charset="-122"/>
              </a:rPr>
              <a:t>机工作原理</a:t>
            </a:r>
            <a:r>
              <a:rPr lang="en-US" altLang="zh-CN" sz="3200" dirty="0" smtClean="0">
                <a:latin typeface="微软雅黑" panose="020B0503020204020204" pitchFamily="34" charset="-122"/>
                <a:ea typeface="微软雅黑" panose="020B0503020204020204" pitchFamily="34" charset="-122"/>
              </a:rPr>
              <a:t>(SD-5</a:t>
            </a:r>
            <a:r>
              <a:rPr lang="zh-CN" altLang="en-US" sz="3200" dirty="0" smtClean="0">
                <a:latin typeface="微软雅黑" panose="020B0503020204020204" pitchFamily="34" charset="-122"/>
                <a:ea typeface="微软雅黑" panose="020B0503020204020204" pitchFamily="34" charset="-122"/>
              </a:rPr>
              <a:t>为例</a:t>
            </a:r>
            <a:r>
              <a:rPr lang="en-US" altLang="zh-CN" sz="3200" dirty="0" smtClean="0">
                <a:latin typeface="微软雅黑" panose="020B0503020204020204" pitchFamily="34" charset="-122"/>
                <a:ea typeface="微软雅黑" panose="020B0503020204020204" pitchFamily="34" charset="-122"/>
              </a:rPr>
              <a:t>)</a:t>
            </a:r>
            <a:endParaRPr lang="zh-CN" altLang="en-US" sz="32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28650" y="1423555"/>
            <a:ext cx="7886700" cy="4753408"/>
          </a:xfrm>
        </p:spPr>
        <p:txBody>
          <a:bodyPr/>
          <a:lstStyle/>
          <a:p>
            <a:pPr marL="0" indent="576000" algn="just">
              <a:lnSpc>
                <a:spcPct val="150000"/>
              </a:lnSpc>
              <a:buNone/>
            </a:pPr>
            <a:r>
              <a:rPr lang="zh-CN" altLang="zh-CN" sz="1800" dirty="0">
                <a:latin typeface="幼圆" panose="02010509060101010101" pitchFamily="49" charset="-122"/>
                <a:ea typeface="幼圆" panose="02010509060101010101" pitchFamily="49" charset="-122"/>
              </a:rPr>
              <a:t>舵机的转角范围和</a:t>
            </a:r>
            <a:r>
              <a:rPr lang="en-US" altLang="zh-CN" sz="1800" dirty="0">
                <a:latin typeface="幼圆" panose="02010509060101010101" pitchFamily="49" charset="-122"/>
                <a:ea typeface="幼圆" panose="02010509060101010101" pitchFamily="49" charset="-122"/>
              </a:rPr>
              <a:t>PWM</a:t>
            </a:r>
            <a:r>
              <a:rPr lang="zh-CN" altLang="zh-CN" sz="1800" dirty="0">
                <a:latin typeface="幼圆" panose="02010509060101010101" pitchFamily="49" charset="-122"/>
                <a:ea typeface="幼圆" panose="02010509060101010101" pitchFamily="49" charset="-122"/>
              </a:rPr>
              <a:t>高电平的时间有关，要求的</a:t>
            </a:r>
            <a:r>
              <a:rPr lang="en-US" altLang="zh-CN" sz="1800" dirty="0">
                <a:latin typeface="幼圆" panose="02010509060101010101" pitchFamily="49" charset="-122"/>
                <a:ea typeface="幼圆" panose="02010509060101010101" pitchFamily="49" charset="-122"/>
              </a:rPr>
              <a:t>PWM</a:t>
            </a:r>
            <a:r>
              <a:rPr lang="zh-CN" altLang="zh-CN" sz="1800" dirty="0">
                <a:latin typeface="幼圆" panose="02010509060101010101" pitchFamily="49" charset="-122"/>
                <a:ea typeface="幼圆" panose="02010509060101010101" pitchFamily="49" charset="-122"/>
              </a:rPr>
              <a:t>高电平时间范围为</a:t>
            </a:r>
            <a:r>
              <a:rPr lang="en-US" altLang="zh-CN" sz="1800" dirty="0" smtClean="0">
                <a:latin typeface="幼圆" panose="02010509060101010101" pitchFamily="49" charset="-122"/>
                <a:ea typeface="幼圆" panose="02010509060101010101" pitchFamily="49" charset="-122"/>
              </a:rPr>
              <a:t>0.5-2.5ms</a:t>
            </a:r>
            <a:r>
              <a:rPr lang="zh-CN" altLang="en-US" sz="1800" dirty="0">
                <a:latin typeface="幼圆" panose="02010509060101010101" pitchFamily="49" charset="-122"/>
                <a:ea typeface="幼圆" panose="02010509060101010101" pitchFamily="49" charset="-122"/>
              </a:rPr>
              <a:t>。</a:t>
            </a:r>
            <a:r>
              <a:rPr lang="zh-CN" altLang="zh-CN" sz="1800" dirty="0">
                <a:latin typeface="幼圆" panose="02010509060101010101" pitchFamily="49" charset="-122"/>
                <a:ea typeface="幼圆" panose="02010509060101010101" pitchFamily="49" charset="-122"/>
              </a:rPr>
              <a:t>舵机的转动范围大约为</a:t>
            </a:r>
            <a:r>
              <a:rPr lang="en-US" altLang="zh-CN" sz="1800" dirty="0">
                <a:latin typeface="幼圆" panose="02010509060101010101" pitchFamily="49" charset="-122"/>
                <a:ea typeface="幼圆" panose="02010509060101010101" pitchFamily="49" charset="-122"/>
              </a:rPr>
              <a:t>-</a:t>
            </a:r>
            <a:r>
              <a:rPr lang="en-US" altLang="zh-CN" sz="1800" dirty="0" smtClean="0">
                <a:latin typeface="幼圆" panose="02010509060101010101" pitchFamily="49" charset="-122"/>
                <a:ea typeface="幼圆" panose="02010509060101010101" pitchFamily="49" charset="-122"/>
              </a:rPr>
              <a:t>90</a:t>
            </a:r>
            <a:r>
              <a:rPr lang="zh-CN" altLang="zh-CN" sz="1800" dirty="0" smtClean="0">
                <a:latin typeface="幼圆" panose="02010509060101010101" pitchFamily="49" charset="-122"/>
                <a:ea typeface="幼圆" panose="02010509060101010101" pitchFamily="49" charset="-122"/>
              </a:rPr>
              <a:t>°</a:t>
            </a:r>
            <a:r>
              <a:rPr lang="zh-CN" altLang="en-US" sz="1800" dirty="0">
                <a:latin typeface="幼圆" panose="02010509060101010101" pitchFamily="49" charset="-122"/>
                <a:ea typeface="幼圆" panose="02010509060101010101" pitchFamily="49" charset="-122"/>
              </a:rPr>
              <a:t>到</a:t>
            </a:r>
            <a:r>
              <a:rPr lang="en-US" altLang="zh-CN" sz="1800" dirty="0" smtClean="0">
                <a:latin typeface="幼圆" panose="02010509060101010101" pitchFamily="49" charset="-122"/>
                <a:ea typeface="幼圆" panose="02010509060101010101" pitchFamily="49" charset="-122"/>
              </a:rPr>
              <a:t> </a:t>
            </a:r>
            <a:r>
              <a:rPr lang="en-US" altLang="zh-CN" sz="1800" dirty="0">
                <a:latin typeface="幼圆" panose="02010509060101010101" pitchFamily="49" charset="-122"/>
                <a:ea typeface="幼圆" panose="02010509060101010101" pitchFamily="49" charset="-122"/>
              </a:rPr>
              <a:t>+90</a:t>
            </a:r>
            <a:r>
              <a:rPr lang="zh-CN" altLang="zh-CN" sz="1800" dirty="0">
                <a:latin typeface="幼圆" panose="02010509060101010101" pitchFamily="49" charset="-122"/>
                <a:ea typeface="幼圆" panose="02010509060101010101" pitchFamily="49" charset="-122"/>
              </a:rPr>
              <a:t>°之间，对应的时间也就是</a:t>
            </a:r>
            <a:r>
              <a:rPr lang="en-US" altLang="zh-CN" sz="1800" dirty="0">
                <a:latin typeface="幼圆" panose="02010509060101010101" pitchFamily="49" charset="-122"/>
                <a:ea typeface="幼圆" panose="02010509060101010101" pitchFamily="49" charset="-122"/>
              </a:rPr>
              <a:t>PWM</a:t>
            </a:r>
            <a:r>
              <a:rPr lang="zh-CN" altLang="zh-CN" sz="1800" dirty="0">
                <a:latin typeface="幼圆" panose="02010509060101010101" pitchFamily="49" charset="-122"/>
                <a:ea typeface="幼圆" panose="02010509060101010101" pitchFamily="49" charset="-122"/>
              </a:rPr>
              <a:t>高电平的时间</a:t>
            </a:r>
            <a:r>
              <a:rPr lang="en-US" altLang="zh-CN" sz="1800" dirty="0" smtClean="0">
                <a:latin typeface="幼圆" panose="02010509060101010101" pitchFamily="49" charset="-122"/>
                <a:ea typeface="幼圆" panose="02010509060101010101" pitchFamily="49" charset="-122"/>
              </a:rPr>
              <a:t>0.5-2.5ms</a:t>
            </a:r>
            <a:r>
              <a:rPr lang="zh-CN" altLang="zh-CN" sz="1800" dirty="0">
                <a:latin typeface="幼圆" panose="02010509060101010101" pitchFamily="49" charset="-122"/>
                <a:ea typeface="幼圆" panose="02010509060101010101" pitchFamily="49" charset="-122"/>
              </a:rPr>
              <a:t>。只要</a:t>
            </a:r>
            <a:r>
              <a:rPr lang="en-US" altLang="zh-CN" sz="1800" dirty="0">
                <a:latin typeface="幼圆" panose="02010509060101010101" pitchFamily="49" charset="-122"/>
                <a:ea typeface="幼圆" panose="02010509060101010101" pitchFamily="49" charset="-122"/>
              </a:rPr>
              <a:t>PWM</a:t>
            </a:r>
            <a:r>
              <a:rPr lang="zh-CN" altLang="zh-CN" sz="1800" dirty="0">
                <a:latin typeface="幼圆" panose="02010509060101010101" pitchFamily="49" charset="-122"/>
                <a:ea typeface="幼圆" panose="02010509060101010101" pitchFamily="49" charset="-122"/>
              </a:rPr>
              <a:t>的高电平达到一定的时间点，舵机则会摆到相对应的角度。</a:t>
            </a:r>
          </a:p>
          <a:p>
            <a:pPr marL="0" indent="0">
              <a:buNone/>
            </a:pPr>
            <a:endParaRPr lang="en-US" altLang="zh-CN" sz="1800" dirty="0">
              <a:latin typeface="幼圆" panose="02010509060101010101" pitchFamily="49" charset="-122"/>
              <a:ea typeface="幼圆" panose="02010509060101010101" pitchFamily="49" charset="-122"/>
            </a:endParaRPr>
          </a:p>
          <a:p>
            <a:pPr marL="0" indent="0">
              <a:buNone/>
            </a:pPr>
            <a:r>
              <a:rPr lang="zh-CN" altLang="en-US" sz="1800" dirty="0">
                <a:latin typeface="幼圆" panose="02010509060101010101" pitchFamily="49" charset="-122"/>
                <a:ea typeface="幼圆" panose="02010509060101010101" pitchFamily="49" charset="-122"/>
              </a:rPr>
              <a:t>工作频率：</a:t>
            </a:r>
            <a:r>
              <a:rPr lang="en-US" altLang="zh-CN" sz="1800" dirty="0">
                <a:latin typeface="幼圆" panose="02010509060101010101" pitchFamily="49" charset="-122"/>
                <a:ea typeface="幼圆" panose="02010509060101010101" pitchFamily="49" charset="-122"/>
              </a:rPr>
              <a:t>&lt;=300Hz</a:t>
            </a:r>
          </a:p>
          <a:p>
            <a:pPr marL="0" indent="0">
              <a:buNone/>
            </a:pPr>
            <a:endParaRPr lang="en-US" altLang="zh-CN" dirty="0" smtClean="0">
              <a:latin typeface="幼圆" panose="02010509060101010101" pitchFamily="49" charset="-122"/>
              <a:ea typeface="幼圆" panose="02010509060101010101" pitchFamily="49"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2316" y="3421844"/>
            <a:ext cx="2803034" cy="27551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007836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5296" y="2806989"/>
            <a:ext cx="7886700" cy="1325563"/>
          </a:xfrm>
        </p:spPr>
        <p:txBody>
          <a:bodyPr/>
          <a:lstStyle/>
          <a:p>
            <a:pPr algn="ctr"/>
            <a:r>
              <a:rPr lang="zh-CN" altLang="en-US" dirty="0" smtClean="0">
                <a:latin typeface="微软雅黑" panose="020B0503020204020204" pitchFamily="34" charset="-122"/>
                <a:ea typeface="微软雅黑" panose="020B0503020204020204" pitchFamily="34" charset="-122"/>
              </a:rPr>
              <a:t>谢 谢</a:t>
            </a: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15437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用途广泛</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2701636" y="2524991"/>
            <a:ext cx="5813714" cy="3651972"/>
          </a:xfrm>
        </p:spPr>
        <p:txBody>
          <a:bodyPr/>
          <a:lstStyle/>
          <a:p>
            <a:pPr>
              <a:buFont typeface="Wingdings" panose="05000000000000000000" pitchFamily="2" charset="2"/>
              <a:buChar char="ü"/>
            </a:pPr>
            <a:r>
              <a:rPr lang="zh-CN" altLang="en-US" dirty="0" smtClean="0">
                <a:latin typeface="幼圆" panose="02010509060101010101" pitchFamily="49" charset="-122"/>
                <a:ea typeface="幼圆" panose="02010509060101010101" pitchFamily="49" charset="-122"/>
              </a:rPr>
              <a:t>数码摄影</a:t>
            </a:r>
            <a:endParaRPr lang="en-US" altLang="zh-CN" dirty="0" smtClean="0">
              <a:latin typeface="幼圆" panose="02010509060101010101" pitchFamily="49" charset="-122"/>
              <a:ea typeface="幼圆" panose="02010509060101010101" pitchFamily="49" charset="-122"/>
            </a:endParaRPr>
          </a:p>
          <a:p>
            <a:pPr>
              <a:buFont typeface="Wingdings" panose="05000000000000000000" pitchFamily="2" charset="2"/>
              <a:buChar char="ü"/>
            </a:pPr>
            <a:r>
              <a:rPr lang="zh-CN" altLang="en-US" dirty="0">
                <a:latin typeface="幼圆" panose="02010509060101010101" pitchFamily="49" charset="-122"/>
                <a:ea typeface="幼圆" panose="02010509060101010101" pitchFamily="49" charset="-122"/>
              </a:rPr>
              <a:t>光学与频谱望远镜</a:t>
            </a:r>
            <a:endParaRPr lang="en-US" altLang="zh-CN" dirty="0" smtClean="0">
              <a:latin typeface="幼圆" panose="02010509060101010101" pitchFamily="49" charset="-122"/>
              <a:ea typeface="幼圆" panose="02010509060101010101" pitchFamily="49" charset="-122"/>
            </a:endParaRPr>
          </a:p>
          <a:p>
            <a:pPr>
              <a:buFont typeface="Wingdings" panose="05000000000000000000" pitchFamily="2" charset="2"/>
              <a:buChar char="ü"/>
            </a:pPr>
            <a:r>
              <a:rPr lang="zh-CN" altLang="en-US" dirty="0" smtClean="0">
                <a:latin typeface="幼圆" panose="02010509060101010101" pitchFamily="49" charset="-122"/>
                <a:ea typeface="幼圆" panose="02010509060101010101" pitchFamily="49" charset="-122"/>
              </a:rPr>
              <a:t>光学遥测技术</a:t>
            </a:r>
            <a:endParaRPr lang="en-US" altLang="zh-CN" dirty="0" smtClean="0">
              <a:latin typeface="幼圆" panose="02010509060101010101" pitchFamily="49" charset="-122"/>
              <a:ea typeface="幼圆" panose="02010509060101010101" pitchFamily="49" charset="-122"/>
            </a:endParaRPr>
          </a:p>
          <a:p>
            <a:pPr>
              <a:buFont typeface="Wingdings" panose="05000000000000000000" pitchFamily="2" charset="2"/>
              <a:buChar char="ü"/>
            </a:pPr>
            <a:r>
              <a:rPr lang="zh-CN" altLang="en-US" dirty="0" smtClean="0">
                <a:latin typeface="幼圆" panose="02010509060101010101" pitchFamily="49" charset="-122"/>
                <a:ea typeface="幼圆" panose="02010509060101010101" pitchFamily="49" charset="-122"/>
              </a:rPr>
              <a:t>扫描仪（线阵</a:t>
            </a:r>
            <a:r>
              <a:rPr lang="en-US" altLang="zh-CN" dirty="0" smtClean="0">
                <a:latin typeface="幼圆" panose="02010509060101010101" pitchFamily="49" charset="-122"/>
                <a:ea typeface="幼圆" panose="02010509060101010101" pitchFamily="49" charset="-122"/>
              </a:rPr>
              <a:t>CCD</a:t>
            </a:r>
            <a:r>
              <a:rPr lang="zh-CN" altLang="en-US" dirty="0" smtClean="0">
                <a:latin typeface="幼圆" panose="02010509060101010101" pitchFamily="49" charset="-122"/>
                <a:ea typeface="幼圆" panose="02010509060101010101" pitchFamily="49" charset="-122"/>
              </a:rPr>
              <a:t>）</a:t>
            </a:r>
            <a:endParaRPr lang="en-US" altLang="zh-CN" dirty="0" smtClean="0">
              <a:latin typeface="幼圆" panose="02010509060101010101" pitchFamily="49" charset="-122"/>
              <a:ea typeface="幼圆" panose="02010509060101010101" pitchFamily="49" charset="-122"/>
            </a:endParaRPr>
          </a:p>
          <a:p>
            <a:pPr>
              <a:buFont typeface="Wingdings" panose="05000000000000000000" pitchFamily="2" charset="2"/>
              <a:buChar char="ü"/>
            </a:pPr>
            <a:r>
              <a:rPr lang="en-US" altLang="zh-CN" dirty="0" smtClean="0">
                <a:latin typeface="幼圆" panose="02010509060101010101" pitchFamily="49" charset="-122"/>
                <a:ea typeface="幼圆" panose="02010509060101010101" pitchFamily="49" charset="-122"/>
              </a:rPr>
              <a:t>······</a:t>
            </a:r>
          </a:p>
          <a:p>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38326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431" y="2817379"/>
            <a:ext cx="7886700" cy="1325563"/>
          </a:xfrm>
        </p:spPr>
        <p:txBody>
          <a:bodyPr/>
          <a:lstStyle/>
          <a:p>
            <a:pPr algn="ctr"/>
            <a:r>
              <a:rPr lang="en-US" altLang="zh-CN" dirty="0" smtClean="0">
                <a:latin typeface="Calibri Light" panose="020F0302020204030204" pitchFamily="34" charset="0"/>
                <a:ea typeface="华文行楷" panose="02010800040101010101" pitchFamily="2" charset="-122"/>
                <a:cs typeface="Times New Roman" panose="02020603050405020304" pitchFamily="18" charset="0"/>
              </a:rPr>
              <a:t>Picture and Video</a:t>
            </a:r>
            <a:endParaRPr lang="zh-CN" altLang="en-US" dirty="0">
              <a:latin typeface="Calibri Light" panose="020F0302020204030204" pitchFamily="34" charset="0"/>
              <a:ea typeface="华文行楷"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975083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1120" y="344344"/>
            <a:ext cx="5278580" cy="3958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9393" y="344344"/>
            <a:ext cx="4035785" cy="53810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p:cNvSpPr txBox="1"/>
          <p:nvPr/>
        </p:nvSpPr>
        <p:spPr>
          <a:xfrm>
            <a:off x="5424054" y="5216236"/>
            <a:ext cx="2749471" cy="707886"/>
          </a:xfrm>
          <a:prstGeom prst="rect">
            <a:avLst/>
          </a:prstGeom>
          <a:noFill/>
        </p:spPr>
        <p:txBody>
          <a:bodyPr wrap="none" rtlCol="0">
            <a:spAutoFit/>
          </a:bodyPr>
          <a:lstStyle/>
          <a:p>
            <a:r>
              <a:rPr lang="zh-CN" altLang="en-US" sz="4000" dirty="0">
                <a:latin typeface="微软雅黑" panose="020B0503020204020204" pitchFamily="34" charset="-122"/>
                <a:ea typeface="微软雅黑" panose="020B0503020204020204" pitchFamily="34" charset="-122"/>
              </a:rPr>
              <a:t>智能</a:t>
            </a:r>
            <a:r>
              <a:rPr lang="zh-CN" altLang="en-US" sz="4000" dirty="0" smtClean="0">
                <a:latin typeface="微软雅黑" panose="020B0503020204020204" pitchFamily="34" charset="-122"/>
                <a:ea typeface="微软雅黑" panose="020B0503020204020204" pitchFamily="34" charset="-122"/>
              </a:rPr>
              <a:t>车靓照</a:t>
            </a:r>
            <a:endParaRPr lang="zh-CN" altLang="en-US" sz="4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93709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993" y="1724281"/>
            <a:ext cx="6598227" cy="49486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960058" y="-2489233"/>
            <a:ext cx="3192716" cy="86348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p:cNvSpPr txBox="1"/>
          <p:nvPr/>
        </p:nvSpPr>
        <p:spPr>
          <a:xfrm>
            <a:off x="7626018" y="3990798"/>
            <a:ext cx="738664" cy="2347759"/>
          </a:xfrm>
          <a:prstGeom prst="rect">
            <a:avLst/>
          </a:prstGeom>
          <a:noFill/>
        </p:spPr>
        <p:txBody>
          <a:bodyPr vert="eaVert" wrap="none" rtlCol="0">
            <a:spAutoFit/>
          </a:bodyPr>
          <a:lstStyle/>
          <a:p>
            <a:r>
              <a:rPr lang="zh-CN" altLang="en-US" sz="3600" dirty="0" smtClean="0">
                <a:latin typeface="微软雅黑" panose="020B0503020204020204" pitchFamily="34" charset="-122"/>
                <a:ea typeface="微软雅黑" panose="020B0503020204020204" pitchFamily="34" charset="-122"/>
              </a:rPr>
              <a:t>现 场 赛 道</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87943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第九届飞思卡尔华东赛区光电第一名_超清">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789" y="74179"/>
            <a:ext cx="9006782" cy="5069321"/>
          </a:xfrm>
          <a:prstGeom prst="rect">
            <a:avLst/>
          </a:prstGeom>
          <a:ln>
            <a:noFill/>
          </a:ln>
          <a:effectLst>
            <a:outerShdw blurRad="190500" algn="tl" rotWithShape="0">
              <a:srgbClr val="000000">
                <a:alpha val="70000"/>
              </a:srgbClr>
            </a:outerShdw>
          </a:effectLst>
        </p:spPr>
      </p:pic>
      <p:sp>
        <p:nvSpPr>
          <p:cNvPr id="5" name="文本框 4"/>
          <p:cNvSpPr txBox="1"/>
          <p:nvPr/>
        </p:nvSpPr>
        <p:spPr>
          <a:xfrm>
            <a:off x="2047009" y="5756564"/>
            <a:ext cx="5648598" cy="523220"/>
          </a:xfrm>
          <a:prstGeom prst="rect">
            <a:avLst/>
          </a:prstGeom>
          <a:noFill/>
        </p:spPr>
        <p:txBody>
          <a:bodyPr wrap="none" rtlCol="0">
            <a:spAutoFit/>
          </a:bodyPr>
          <a:lstStyle/>
          <a:p>
            <a:r>
              <a:rPr lang="zh-CN" altLang="en-US" sz="2800" dirty="0" smtClean="0">
                <a:latin typeface="微软雅黑" panose="020B0503020204020204" pitchFamily="34" charset="-122"/>
                <a:ea typeface="微软雅黑" panose="020B0503020204020204" pitchFamily="34" charset="-122"/>
              </a:rPr>
              <a:t>第九届</a:t>
            </a:r>
            <a:r>
              <a:rPr lang="en-US" altLang="zh-CN" sz="2800" dirty="0" smtClean="0">
                <a:latin typeface="微软雅黑" panose="020B0503020204020204" pitchFamily="34" charset="-122"/>
                <a:ea typeface="微软雅黑" panose="020B0503020204020204" pitchFamily="34" charset="-122"/>
              </a:rPr>
              <a:t>	</a:t>
            </a:r>
            <a:r>
              <a:rPr lang="zh-CN" altLang="en-US" sz="2800" dirty="0" smtClean="0">
                <a:latin typeface="微软雅黑" panose="020B0503020204020204" pitchFamily="34" charset="-122"/>
                <a:ea typeface="微软雅黑" panose="020B0503020204020204" pitchFamily="34" charset="-122"/>
              </a:rPr>
              <a:t>东南大学（线阵</a:t>
            </a:r>
            <a:r>
              <a:rPr lang="en-US" altLang="zh-CN" sz="2800" dirty="0" smtClean="0">
                <a:latin typeface="微软雅黑" panose="020B0503020204020204" pitchFamily="34" charset="-122"/>
                <a:ea typeface="微软雅黑" panose="020B0503020204020204" pitchFamily="34" charset="-122"/>
              </a:rPr>
              <a:t>CCD</a:t>
            </a:r>
            <a:r>
              <a:rPr lang="zh-CN" altLang="en-US" sz="2800" dirty="0" smtClean="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940524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第九届飞思卡尔智能车全国总决赛 摄像头组 北科_超清">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2983" y="79952"/>
            <a:ext cx="8988281" cy="5058908"/>
          </a:xfrm>
          <a:prstGeom prst="rect">
            <a:avLst/>
          </a:prstGeom>
          <a:ln>
            <a:noFill/>
          </a:ln>
          <a:effectLst>
            <a:outerShdw blurRad="190500" algn="tl" rotWithShape="0">
              <a:srgbClr val="000000">
                <a:alpha val="70000"/>
              </a:srgbClr>
            </a:outerShdw>
          </a:effectLst>
        </p:spPr>
      </p:pic>
      <p:sp>
        <p:nvSpPr>
          <p:cNvPr id="5" name="文本框 4"/>
          <p:cNvSpPr txBox="1"/>
          <p:nvPr/>
        </p:nvSpPr>
        <p:spPr>
          <a:xfrm>
            <a:off x="1600200" y="5694219"/>
            <a:ext cx="6366743" cy="523220"/>
          </a:xfrm>
          <a:prstGeom prst="rect">
            <a:avLst/>
          </a:prstGeom>
          <a:noFill/>
        </p:spPr>
        <p:txBody>
          <a:bodyPr wrap="none" rtlCol="0">
            <a:spAutoFit/>
          </a:bodyPr>
          <a:lstStyle/>
          <a:p>
            <a:r>
              <a:rPr lang="zh-CN" altLang="en-US" sz="2800" dirty="0" smtClean="0">
                <a:latin typeface="微软雅黑" panose="020B0503020204020204" pitchFamily="34" charset="-122"/>
                <a:ea typeface="微软雅黑" panose="020B0503020204020204" pitchFamily="34" charset="-122"/>
              </a:rPr>
              <a:t>第九届</a:t>
            </a:r>
            <a:r>
              <a:rPr lang="en-US" altLang="zh-CN" sz="2800" dirty="0" smtClean="0">
                <a:latin typeface="微软雅黑" panose="020B0503020204020204" pitchFamily="34" charset="-122"/>
                <a:ea typeface="微软雅黑" panose="020B0503020204020204" pitchFamily="34" charset="-122"/>
              </a:rPr>
              <a:t>	</a:t>
            </a:r>
            <a:r>
              <a:rPr lang="zh-CN" altLang="en-US" sz="2800" dirty="0" smtClean="0">
                <a:latin typeface="微软雅黑" panose="020B0503020204020204" pitchFamily="34" charset="-122"/>
                <a:ea typeface="微软雅黑" panose="020B0503020204020204" pitchFamily="34" charset="-122"/>
              </a:rPr>
              <a:t>北京科技大学（面阵</a:t>
            </a:r>
            <a:r>
              <a:rPr lang="en-US" altLang="zh-CN" sz="2800" dirty="0" smtClean="0">
                <a:latin typeface="微软雅黑" panose="020B0503020204020204" pitchFamily="34" charset="-122"/>
                <a:ea typeface="微软雅黑" panose="020B0503020204020204" pitchFamily="34" charset="-122"/>
              </a:rPr>
              <a:t>CCD</a:t>
            </a:r>
            <a:r>
              <a:rPr lang="zh-CN" altLang="en-US" sz="2800" dirty="0" smtClean="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10741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2012第七届飞思卡尔智能车全国总决赛摄像头组第一名北京科技大学视频_超清">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5959" y="79952"/>
            <a:ext cx="8996525" cy="5063548"/>
          </a:xfrm>
          <a:prstGeom prst="rect">
            <a:avLst/>
          </a:prstGeom>
          <a:ln>
            <a:noFill/>
          </a:ln>
          <a:effectLst>
            <a:outerShdw blurRad="190500" algn="tl" rotWithShape="0">
              <a:srgbClr val="000000">
                <a:alpha val="70000"/>
              </a:srgbClr>
            </a:outerShdw>
          </a:effectLst>
        </p:spPr>
      </p:pic>
      <p:sp>
        <p:nvSpPr>
          <p:cNvPr id="5" name="文本框 4"/>
          <p:cNvSpPr txBox="1"/>
          <p:nvPr/>
        </p:nvSpPr>
        <p:spPr>
          <a:xfrm>
            <a:off x="1672937" y="5725391"/>
            <a:ext cx="6366743" cy="523220"/>
          </a:xfrm>
          <a:prstGeom prst="rect">
            <a:avLst/>
          </a:prstGeom>
          <a:noFill/>
        </p:spPr>
        <p:txBody>
          <a:bodyPr wrap="none" rtlCol="0">
            <a:spAutoFit/>
          </a:bodyPr>
          <a:lstStyle/>
          <a:p>
            <a:r>
              <a:rPr lang="zh-CN" altLang="en-US" sz="2800" dirty="0" smtClean="0">
                <a:latin typeface="微软雅黑" panose="020B0503020204020204" pitchFamily="34" charset="-122"/>
                <a:ea typeface="微软雅黑" panose="020B0503020204020204" pitchFamily="34" charset="-122"/>
              </a:rPr>
              <a:t>第七届</a:t>
            </a:r>
            <a:r>
              <a:rPr lang="en-US" altLang="zh-CN"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北京科技</a:t>
            </a:r>
            <a:r>
              <a:rPr lang="zh-CN" altLang="en-US" sz="2800" dirty="0" smtClean="0">
                <a:latin typeface="微软雅黑" panose="020B0503020204020204" pitchFamily="34" charset="-122"/>
                <a:ea typeface="微软雅黑" panose="020B0503020204020204" pitchFamily="34" charset="-122"/>
              </a:rPr>
              <a:t>大学（面阵</a:t>
            </a:r>
            <a:r>
              <a:rPr lang="en-US" altLang="zh-CN" sz="2800" dirty="0" smtClean="0">
                <a:latin typeface="微软雅黑" panose="020B0503020204020204" pitchFamily="34" charset="-122"/>
                <a:ea typeface="微软雅黑" panose="020B0503020204020204" pitchFamily="34" charset="-122"/>
              </a:rPr>
              <a:t>CCD</a:t>
            </a:r>
            <a:r>
              <a:rPr lang="zh-CN" altLang="en-US" sz="2800" dirty="0" smtClean="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67345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浅色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 id="{35DF501A-9033-48C6-9256-C219F5F6F89E}" vid="{4748B820-02F9-40A1-A899-B12C46CCD6DF}"/>
    </a:ext>
  </a:extLst>
</a:theme>
</file>

<file path=docProps/app.xml><?xml version="1.0" encoding="utf-8"?>
<Properties xmlns="http://schemas.openxmlformats.org/officeDocument/2006/extended-properties" xmlns:vt="http://schemas.openxmlformats.org/officeDocument/2006/docPropsVTypes">
  <Template>template white 4_3</Template>
  <TotalTime>635</TotalTime>
  <Words>2419</Words>
  <Application>Microsoft Office PowerPoint</Application>
  <PresentationFormat>全屏显示(4:3)</PresentationFormat>
  <Paragraphs>131</Paragraphs>
  <Slides>27</Slides>
  <Notes>0</Notes>
  <HiddenSlides>0</HiddenSlides>
  <MMClips>3</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黑体</vt:lpstr>
      <vt:lpstr>华文行楷</vt:lpstr>
      <vt:lpstr>宋体</vt:lpstr>
      <vt:lpstr>微软雅黑</vt:lpstr>
      <vt:lpstr>幼圆</vt:lpstr>
      <vt:lpstr>Arial</vt:lpstr>
      <vt:lpstr>Calibri</vt:lpstr>
      <vt:lpstr>Calibri Light</vt:lpstr>
      <vt:lpstr>Consolas</vt:lpstr>
      <vt:lpstr>Times New Roman</vt:lpstr>
      <vt:lpstr>Wingdings</vt:lpstr>
      <vt:lpstr>浅色模板</vt:lpstr>
      <vt:lpstr>基于CCD的路径识别</vt:lpstr>
      <vt:lpstr>CCD是什么？</vt:lpstr>
      <vt:lpstr>用途广泛</vt:lpstr>
      <vt:lpstr>Picture and Video</vt:lpstr>
      <vt:lpstr>PowerPoint 演示文稿</vt:lpstr>
      <vt:lpstr>PowerPoint 演示文稿</vt:lpstr>
      <vt:lpstr>PowerPoint 演示文稿</vt:lpstr>
      <vt:lpstr>PowerPoint 演示文稿</vt:lpstr>
      <vt:lpstr>PowerPoint 演示文稿</vt:lpstr>
      <vt:lpstr>CCD在智能车中的“地位”</vt:lpstr>
      <vt:lpstr>PowerPoint 演示文稿</vt:lpstr>
      <vt:lpstr>以线阵CCD为例</vt:lpstr>
      <vt:lpstr>CCD传回的数据</vt:lpstr>
      <vt:lpstr>PowerPoint 演示文稿</vt:lpstr>
      <vt:lpstr>自适应曝光</vt:lpstr>
      <vt:lpstr>自适应曝光参数关系简要说明图</vt:lpstr>
      <vt:lpstr>怎么处理采集到的图像数据？</vt:lpstr>
      <vt:lpstr>常见的识别方法</vt:lpstr>
      <vt:lpstr>中心点动态循迹法</vt:lpstr>
      <vt:lpstr>图像处理程序（部分）</vt:lpstr>
      <vt:lpstr>典型图像</vt:lpstr>
      <vt:lpstr>经典控制算法PID</vt:lpstr>
      <vt:lpstr>PowerPoint 演示文稿</vt:lpstr>
      <vt:lpstr>PID控制转动量</vt:lpstr>
      <vt:lpstr>PWM脉宽调制技术</vt:lpstr>
      <vt:lpstr>舵机工作原理(SD-5为例)</vt:lpstr>
      <vt:lpstr>谢 谢…</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LiuXuLian</dc:creator>
  <cp:lastModifiedBy>走向</cp:lastModifiedBy>
  <cp:revision>89</cp:revision>
  <dcterms:created xsi:type="dcterms:W3CDTF">2016-03-23T11:34:18Z</dcterms:created>
  <dcterms:modified xsi:type="dcterms:W3CDTF">2016-04-14T12:11:07Z</dcterms:modified>
</cp:coreProperties>
</file>